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58.xml" ContentType="application/vnd.openxmlformats-officedocument.presentationml.tags+xml"/>
  <Override PartName="/ppt/theme/themeOverride4.xml" ContentType="application/vnd.openxmlformats-officedocument.themeOverride+xml"/>
  <Override PartName="/ppt/tags/tag59.xml" ContentType="application/vnd.openxmlformats-officedocument.presentationml.tags+xml"/>
  <Override PartName="/ppt/notesSlides/notesSlide3.xml" ContentType="application/vnd.openxmlformats-officedocument.presentationml.notesSlide+xml"/>
  <Override PartName="/ppt/theme/themeOverride5.xml" ContentType="application/vnd.openxmlformats-officedocument.themeOverride+xml"/>
  <Override PartName="/ppt/tags/tag60.xml" ContentType="application/vnd.openxmlformats-officedocument.presentationml.tags+xml"/>
  <Override PartName="/ppt/notesSlides/notesSlide4.xml" ContentType="application/vnd.openxmlformats-officedocument.presentationml.notesSlide+xml"/>
  <Override PartName="/ppt/tags/tag61.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6.xml" ContentType="application/vnd.openxmlformats-officedocument.presentationml.notesSlide+xml"/>
  <Override PartName="/ppt/theme/themeOverride7.xml" ContentType="application/vnd.openxmlformats-officedocument.themeOverr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8.xml" ContentType="application/vnd.openxmlformats-officedocument.themeOverride+xml"/>
  <Override PartName="/ppt/tags/tag90.xml" ContentType="application/vnd.openxmlformats-officedocument.presentationml.tags+xml"/>
  <Override PartName="/ppt/notesSlides/notesSlide1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688" r:id="rId3"/>
  </p:sldMasterIdLst>
  <p:notesMasterIdLst>
    <p:notesMasterId r:id="rId51"/>
  </p:notesMasterIdLst>
  <p:sldIdLst>
    <p:sldId id="2126" r:id="rId4"/>
    <p:sldId id="2124" r:id="rId5"/>
    <p:sldId id="2120" r:id="rId6"/>
    <p:sldId id="257" r:id="rId7"/>
    <p:sldId id="2119" r:id="rId8"/>
    <p:sldId id="277" r:id="rId9"/>
    <p:sldId id="278" r:id="rId10"/>
    <p:sldId id="308" r:id="rId11"/>
    <p:sldId id="1955" r:id="rId12"/>
    <p:sldId id="773" r:id="rId13"/>
    <p:sldId id="2118" r:id="rId14"/>
    <p:sldId id="1178" r:id="rId15"/>
    <p:sldId id="1493" r:id="rId16"/>
    <p:sldId id="258" r:id="rId17"/>
    <p:sldId id="259" r:id="rId18"/>
    <p:sldId id="1531" r:id="rId19"/>
    <p:sldId id="1533" r:id="rId20"/>
    <p:sldId id="1532" r:id="rId21"/>
    <p:sldId id="281" r:id="rId22"/>
    <p:sldId id="1534" r:id="rId23"/>
    <p:sldId id="1535" r:id="rId24"/>
    <p:sldId id="271" r:id="rId25"/>
    <p:sldId id="280" r:id="rId26"/>
    <p:sldId id="1544" r:id="rId27"/>
    <p:sldId id="1551" r:id="rId28"/>
    <p:sldId id="2121" r:id="rId29"/>
    <p:sldId id="1610" r:id="rId30"/>
    <p:sldId id="1596" r:id="rId31"/>
    <p:sldId id="2103" r:id="rId32"/>
    <p:sldId id="2104" r:id="rId33"/>
    <p:sldId id="2107" r:id="rId34"/>
    <p:sldId id="2090" r:id="rId35"/>
    <p:sldId id="2117" r:id="rId36"/>
    <p:sldId id="1552" r:id="rId37"/>
    <p:sldId id="1553" r:id="rId38"/>
    <p:sldId id="1554" r:id="rId39"/>
    <p:sldId id="1555" r:id="rId40"/>
    <p:sldId id="1556" r:id="rId41"/>
    <p:sldId id="2125" r:id="rId42"/>
    <p:sldId id="2122" r:id="rId43"/>
    <p:sldId id="2123" r:id="rId44"/>
    <p:sldId id="261" r:id="rId45"/>
    <p:sldId id="262" r:id="rId46"/>
    <p:sldId id="263" r:id="rId47"/>
    <p:sldId id="256" r:id="rId48"/>
    <p:sldId id="1494" r:id="rId49"/>
    <p:sldId id="26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E7F7"/>
    <a:srgbClr val="FFFFFF"/>
    <a:srgbClr val="002F5F"/>
    <a:srgbClr val="0066CB"/>
    <a:srgbClr val="0052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126" d="100"/>
          <a:sy n="126" d="100"/>
        </p:scale>
        <p:origin x="536" y="80"/>
      </p:cViewPr>
      <p:guideLst/>
    </p:cSldViewPr>
  </p:slideViewPr>
  <p:notesTextViewPr>
    <p:cViewPr>
      <p:scale>
        <a:sx n="1" d="1"/>
        <a:sy n="1" d="1"/>
      </p:scale>
      <p:origin x="0" y="0"/>
    </p:cViewPr>
  </p:notesTextViewPr>
  <p:sorterViewPr>
    <p:cViewPr>
      <p:scale>
        <a:sx n="100" d="100"/>
        <a:sy n="100" d="100"/>
      </p:scale>
      <p:origin x="0" y="-35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9E814-1FC9-4F1E-AD52-3500FB9BD03C}" type="datetimeFigureOut">
              <a:rPr lang="en-US" smtClean="0"/>
              <a:t>10/18/2019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00B0A-EFE1-4097-BB81-876C691BA787}" type="slidenum">
              <a:rPr lang="en-US" smtClean="0"/>
              <a:t>‹#›</a:t>
            </a:fld>
            <a:endParaRPr lang="en-US"/>
          </a:p>
        </p:txBody>
      </p:sp>
    </p:spTree>
    <p:extLst>
      <p:ext uri="{BB962C8B-B14F-4D97-AF65-F5344CB8AC3E}">
        <p14:creationId xmlns:p14="http://schemas.microsoft.com/office/powerpoint/2010/main" val="507253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799F34ED-3CD7-4B64-8723-DAE49C10CF64}" type="slidenum">
              <a:rPr lang="en-US" smtClean="0">
                <a:latin typeface="Arial" pitchFamily="34" charset="0"/>
                <a:cs typeface="Arial" pitchFamily="34" charset="0"/>
              </a:rPr>
              <a:pPr/>
              <a:t>3</a:t>
            </a:fld>
            <a:endParaRPr lang="en-US" dirty="0">
              <a:latin typeface="Arial" pitchFamily="34" charset="0"/>
              <a:cs typeface="Arial" pitchFamily="3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xfrm>
            <a:off x="976313" y="4562475"/>
            <a:ext cx="5362575" cy="4318000"/>
          </a:xfrm>
          <a:noFill/>
          <a:ln/>
        </p:spPr>
        <p:txBody>
          <a:bodyPr lIns="95284" tIns="47641" rIns="95284" bIns="47641"/>
          <a:lstStyle/>
          <a:p>
            <a:pPr marL="228600" indent="-228600" eaLnBrk="1" hangingPunct="1">
              <a:buFontTx/>
              <a:buAutoNum type="arabicPeriod"/>
            </a:pPr>
            <a:r>
              <a:rPr lang="en-US" sz="1000" dirty="0">
                <a:latin typeface="Arial" pitchFamily="34" charset="0"/>
                <a:cs typeface="Arial" pitchFamily="34" charset="0"/>
              </a:rPr>
              <a:t>Ion channels are a class of Proteins that reside in the cell membrane of all biological cells. </a:t>
            </a:r>
            <a:r>
              <a:rPr lang="en-US" sz="1000" dirty="0">
                <a:solidFill>
                  <a:srgbClr val="000000"/>
                </a:solidFill>
                <a:latin typeface="Arial" pitchFamily="34" charset="0"/>
                <a:cs typeface="Arial" pitchFamily="34" charset="0"/>
              </a:rPr>
              <a:t>Each channel protein consists of a chain of amino acids folded in such a way that it forms a nanoscopic water-filled tunnel through which ions can flow to cross the otherwise impermeable membrane. </a:t>
            </a:r>
          </a:p>
          <a:p>
            <a:pPr marL="228600" indent="-228600" eaLnBrk="1" hangingPunct="1">
              <a:buFontTx/>
              <a:buAutoNum type="arabicPeriod"/>
            </a:pPr>
            <a:endParaRPr lang="en-US" sz="1000" dirty="0">
              <a:solidFill>
                <a:srgbClr val="000000"/>
              </a:solidFill>
              <a:latin typeface="Arial" pitchFamily="34" charset="0"/>
              <a:cs typeface="Arial" pitchFamily="34" charset="0"/>
            </a:endParaRPr>
          </a:p>
          <a:p>
            <a:pPr marL="228600" indent="-228600" algn="just" eaLnBrk="1" hangingPunct="1">
              <a:buFontTx/>
              <a:buAutoNum type="arabicPeriod"/>
            </a:pPr>
            <a:r>
              <a:rPr lang="en-US" sz="1000" dirty="0">
                <a:solidFill>
                  <a:srgbClr val="000000"/>
                </a:solidFill>
                <a:latin typeface="Arial" pitchFamily="34" charset="0"/>
                <a:cs typeface="Times New Roman" pitchFamily="18" charset="0"/>
              </a:rPr>
              <a:t>Every ion channel carries a strong and steeply varying distribution of permanent charge, which depends on the particular combination of channel and prevalent physiological conditions. This permanent charge has an important role in determining the current-voltage characteristics of the open channel.</a:t>
            </a:r>
            <a:r>
              <a:rPr lang="en-US" sz="1000" b="1" dirty="0">
                <a:solidFill>
                  <a:srgbClr val="000000"/>
                </a:solidFill>
                <a:latin typeface="Arial" pitchFamily="34" charset="0"/>
                <a:cs typeface="Times New Roman" pitchFamily="18" charset="0"/>
              </a:rPr>
              <a:t> </a:t>
            </a:r>
          </a:p>
          <a:p>
            <a:pPr marL="228600" indent="-228600" algn="just" eaLnBrk="1" hangingPunct="1">
              <a:buFontTx/>
              <a:buAutoNum type="arabicPeriod"/>
            </a:pPr>
            <a:endParaRPr lang="en-US" sz="1000" b="1" dirty="0">
              <a:solidFill>
                <a:srgbClr val="000000"/>
              </a:solidFill>
              <a:latin typeface="Arial" pitchFamily="34" charset="0"/>
              <a:cs typeface="Times New Roman" pitchFamily="18" charset="0"/>
            </a:endParaRPr>
          </a:p>
          <a:p>
            <a:pPr marL="228600" indent="-228600" algn="just" eaLnBrk="1" hangingPunct="1">
              <a:buFontTx/>
              <a:buAutoNum type="arabicPeriod"/>
            </a:pPr>
            <a:r>
              <a:rPr lang="en-US" sz="1000" dirty="0">
                <a:solidFill>
                  <a:srgbClr val="000000"/>
                </a:solidFill>
                <a:latin typeface="Arial" pitchFamily="34" charset="0"/>
                <a:cs typeface="Times New Roman" pitchFamily="18" charset="0"/>
              </a:rPr>
              <a:t>Many </a:t>
            </a:r>
            <a:r>
              <a:rPr lang="en-US" sz="1000" dirty="0">
                <a:solidFill>
                  <a:srgbClr val="000000"/>
                </a:solidFill>
                <a:latin typeface="Arial" pitchFamily="34" charset="0"/>
                <a:cs typeface="Arial" pitchFamily="34" charset="0"/>
              </a:rPr>
              <a:t>channels are designed by nature to selectively transmit or block a particular ion species. This allows only one type of ion to cross the membrane even though other ions may be present in much higher concentrations. Many channels can also open and close by mechanical or other means, switching on and off like electronic devices.</a:t>
            </a:r>
          </a:p>
          <a:p>
            <a:pPr marL="228600" indent="-228600" algn="just" eaLnBrk="1" hangingPunct="1">
              <a:buFontTx/>
              <a:buAutoNum type="arabicPeriod"/>
            </a:pPr>
            <a:endParaRPr lang="en-US" sz="1000" dirty="0">
              <a:solidFill>
                <a:srgbClr val="000000"/>
              </a:solidFill>
              <a:latin typeface="Arial" pitchFamily="34" charset="0"/>
              <a:cs typeface="Arial" pitchFamily="34" charset="0"/>
            </a:endParaRPr>
          </a:p>
          <a:p>
            <a:pPr marL="228600" indent="-228600" algn="just" eaLnBrk="1" hangingPunct="1">
              <a:buFontTx/>
              <a:buAutoNum type="arabicPeriod"/>
            </a:pPr>
            <a:r>
              <a:rPr lang="en-US" sz="1000" dirty="0">
                <a:solidFill>
                  <a:srgbClr val="000000"/>
                </a:solidFill>
                <a:latin typeface="Arial" pitchFamily="34" charset="0"/>
                <a:cs typeface="Arial" pitchFamily="34" charset="0"/>
              </a:rPr>
              <a:t>From a physiological point of view ion channels are essential for maintaining the correct internal ion composition necessary for cell survival and function. They directly control electrical signaling in the nervous system, muscle contraction, and the delivery of many clinical drugs. Malfunctioning channels cause or are associated with many diseases.</a:t>
            </a:r>
          </a:p>
          <a:p>
            <a:pPr marL="228600" indent="-228600" algn="just" eaLnBrk="1" hangingPunct="1">
              <a:buFontTx/>
              <a:buAutoNum type="arabicPeriod"/>
            </a:pPr>
            <a:endParaRPr lang="en-US" sz="1000" dirty="0">
              <a:solidFill>
                <a:srgbClr val="000000"/>
              </a:solidFill>
              <a:latin typeface="Arial" pitchFamily="34" charset="0"/>
              <a:cs typeface="Arial" pitchFamily="34" charset="0"/>
            </a:endParaRPr>
          </a:p>
          <a:p>
            <a:pPr marL="228600" indent="-228600" algn="just" eaLnBrk="1" hangingPunct="1">
              <a:buFontTx/>
              <a:buAutoNum type="arabicPeriod"/>
            </a:pPr>
            <a:r>
              <a:rPr lang="en-US" sz="1000" dirty="0">
                <a:solidFill>
                  <a:srgbClr val="000000"/>
                </a:solidFill>
                <a:latin typeface="Arial" pitchFamily="34" charset="0"/>
                <a:cs typeface="Arial" pitchFamily="34" charset="0"/>
              </a:rPr>
              <a:t>From a device point of view, ion channels can be thought of as elements in an electrical circuit, behaving like resistors, diodes or batteries depending on the specific channel and environmental factors. By replacing or deleting one or more of the amino acids many channels can be mutated, altering the charge distribution along the channel. Designing and engineering channels with specific conductances and selectivities, and incorporating them into bio-devices, is a real possibility.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676CA7-B91C-4E1A-B1D9-6C37E7FFA20B}" type="slidenum">
              <a:rPr lang="en-US" smtClean="0"/>
              <a:t>22</a:t>
            </a:fld>
            <a:endParaRPr lang="en-US" dirty="0"/>
          </a:p>
        </p:txBody>
      </p:sp>
    </p:spTree>
    <p:extLst>
      <p:ext uri="{BB962C8B-B14F-4D97-AF65-F5344CB8AC3E}">
        <p14:creationId xmlns:p14="http://schemas.microsoft.com/office/powerpoint/2010/main" val="206189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676CA7-B91C-4E1A-B1D9-6C37E7FFA20B}" type="slidenum">
              <a:rPr lang="en-US" smtClean="0"/>
              <a:t>23</a:t>
            </a:fld>
            <a:endParaRPr lang="en-US" dirty="0"/>
          </a:p>
        </p:txBody>
      </p:sp>
    </p:spTree>
    <p:extLst>
      <p:ext uri="{BB962C8B-B14F-4D97-AF65-F5344CB8AC3E}">
        <p14:creationId xmlns:p14="http://schemas.microsoft.com/office/powerpoint/2010/main" val="4090424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3EBCA75-CDC5-4608-88B6-B01EA2EA71C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3068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A3F2B7-E89B-410D-AA5A-5DDFCB9E955E}"/>
              </a:ext>
            </a:extLst>
          </p:cNvPr>
          <p:cNvSpPr>
            <a:spLocks noGrp="1" noChangeArrowheads="1"/>
          </p:cNvSpPr>
          <p:nvPr>
            <p:ph type="sldNum"/>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5E0AD3-E69B-4DE4-BA5C-77EEA857D2E0}" type="slidenum">
              <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63613" rtl="0" eaLnBrk="1" fontAlgn="base" latinLnBrk="0" hangingPunct="1">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4097" name="Rectangle 1">
            <a:extLst>
              <a:ext uri="{FF2B5EF4-FFF2-40B4-BE49-F238E27FC236}">
                <a16:creationId xmlns:a16="http://schemas.microsoft.com/office/drawing/2014/main" id="{1CB9E609-D2FC-4EB4-8EB1-DDEFCE912A90}"/>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a:extLst>
              <a:ext uri="{FF2B5EF4-FFF2-40B4-BE49-F238E27FC236}">
                <a16:creationId xmlns:a16="http://schemas.microsoft.com/office/drawing/2014/main" id="{F8F9E5A2-9A17-4482-AFAF-B460097B5A85}"/>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2784D7-27E5-4158-ACD3-C0C5D55FCCBD}"/>
              </a:ext>
            </a:extLst>
          </p:cNvPr>
          <p:cNvSpPr>
            <a:spLocks noGrp="1" noChangeArrowheads="1"/>
          </p:cNvSpPr>
          <p:nvPr>
            <p:ph type="sldNum"/>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B61D4000-0071-4DBE-BB3A-30E89E09943C}" type="slidenum">
              <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63613" rtl="0" eaLnBrk="1" fontAlgn="base" latinLnBrk="0" hangingPunct="1">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4097" name="Rectangle 1">
            <a:extLst>
              <a:ext uri="{FF2B5EF4-FFF2-40B4-BE49-F238E27FC236}">
                <a16:creationId xmlns:a16="http://schemas.microsoft.com/office/drawing/2014/main" id="{0A1A6FA8-37FA-464D-9D8B-612234C1773C}"/>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a:extLst>
              <a:ext uri="{FF2B5EF4-FFF2-40B4-BE49-F238E27FC236}">
                <a16:creationId xmlns:a16="http://schemas.microsoft.com/office/drawing/2014/main" id="{3F80D574-CFF6-4337-9ACA-780A0E86A48A}"/>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AB272A-8C3E-43F0-A5CD-E90FB68F8DE1}"/>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9B566-94CC-4E05-AAC3-3DA27CAF9E17}" type="slidenum">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586" name="Rectangle 2">
            <a:extLst>
              <a:ext uri="{FF2B5EF4-FFF2-40B4-BE49-F238E27FC236}">
                <a16:creationId xmlns:a16="http://schemas.microsoft.com/office/drawing/2014/main" id="{05F0335A-4013-46E2-B64F-C78819508977}"/>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FBB0B3E2-3676-40CF-A9C9-CF13F813191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2855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482" eaLnBrk="0" hangingPunct="0">
              <a:defRPr sz="1500">
                <a:solidFill>
                  <a:schemeClr val="tx1"/>
                </a:solidFill>
                <a:latin typeface="Arial" pitchFamily="34" charset="0"/>
                <a:cs typeface="Arial" pitchFamily="34" charset="0"/>
              </a:defRPr>
            </a:lvl1pPr>
            <a:lvl2pPr marL="702756" indent="-270291" defTabSz="911482" eaLnBrk="0" hangingPunct="0">
              <a:defRPr sz="1500">
                <a:solidFill>
                  <a:schemeClr val="tx1"/>
                </a:solidFill>
                <a:latin typeface="Arial" pitchFamily="34" charset="0"/>
                <a:cs typeface="Arial" pitchFamily="34" charset="0"/>
              </a:defRPr>
            </a:lvl2pPr>
            <a:lvl3pPr marL="1081164" indent="-216233" defTabSz="911482" eaLnBrk="0" hangingPunct="0">
              <a:defRPr sz="1500">
                <a:solidFill>
                  <a:schemeClr val="tx1"/>
                </a:solidFill>
                <a:latin typeface="Arial" pitchFamily="34" charset="0"/>
                <a:cs typeface="Arial" pitchFamily="34" charset="0"/>
              </a:defRPr>
            </a:lvl3pPr>
            <a:lvl4pPr marL="1513629" indent="-216233" defTabSz="911482" eaLnBrk="0" hangingPunct="0">
              <a:defRPr sz="1500">
                <a:solidFill>
                  <a:schemeClr val="tx1"/>
                </a:solidFill>
                <a:latin typeface="Arial" pitchFamily="34" charset="0"/>
                <a:cs typeface="Arial" pitchFamily="34" charset="0"/>
              </a:defRPr>
            </a:lvl4pPr>
            <a:lvl5pPr marL="1946095" indent="-216233" defTabSz="911482" eaLnBrk="0" hangingPunct="0">
              <a:defRPr sz="1500">
                <a:solidFill>
                  <a:schemeClr val="tx1"/>
                </a:solidFill>
                <a:latin typeface="Arial" pitchFamily="34" charset="0"/>
                <a:cs typeface="Arial" pitchFamily="34" charset="0"/>
              </a:defRPr>
            </a:lvl5pPr>
            <a:lvl6pPr marL="2378560" indent="-216233" defTabSz="911482" eaLnBrk="0" fontAlgn="base" hangingPunct="0">
              <a:spcBef>
                <a:spcPct val="0"/>
              </a:spcBef>
              <a:spcAft>
                <a:spcPct val="0"/>
              </a:spcAft>
              <a:defRPr sz="1500">
                <a:solidFill>
                  <a:schemeClr val="tx1"/>
                </a:solidFill>
                <a:latin typeface="Arial" pitchFamily="34" charset="0"/>
                <a:cs typeface="Arial" pitchFamily="34" charset="0"/>
              </a:defRPr>
            </a:lvl6pPr>
            <a:lvl7pPr marL="2811026" indent="-216233" defTabSz="911482" eaLnBrk="0" fontAlgn="base" hangingPunct="0">
              <a:spcBef>
                <a:spcPct val="0"/>
              </a:spcBef>
              <a:spcAft>
                <a:spcPct val="0"/>
              </a:spcAft>
              <a:defRPr sz="1500">
                <a:solidFill>
                  <a:schemeClr val="tx1"/>
                </a:solidFill>
                <a:latin typeface="Arial" pitchFamily="34" charset="0"/>
                <a:cs typeface="Arial" pitchFamily="34" charset="0"/>
              </a:defRPr>
            </a:lvl7pPr>
            <a:lvl8pPr marL="3243491" indent="-216233" defTabSz="911482" eaLnBrk="0" fontAlgn="base" hangingPunct="0">
              <a:spcBef>
                <a:spcPct val="0"/>
              </a:spcBef>
              <a:spcAft>
                <a:spcPct val="0"/>
              </a:spcAft>
              <a:defRPr sz="1500">
                <a:solidFill>
                  <a:schemeClr val="tx1"/>
                </a:solidFill>
                <a:latin typeface="Arial" pitchFamily="34" charset="0"/>
                <a:cs typeface="Arial" pitchFamily="34" charset="0"/>
              </a:defRPr>
            </a:lvl8pPr>
            <a:lvl9pPr marL="3675957" indent="-216233" defTabSz="911482" eaLnBrk="0" fontAlgn="base" hangingPunct="0">
              <a:spcBef>
                <a:spcPct val="0"/>
              </a:spcBef>
              <a:spcAft>
                <a:spcPct val="0"/>
              </a:spcAft>
              <a:defRPr sz="1500">
                <a:solidFill>
                  <a:schemeClr val="tx1"/>
                </a:solidFill>
                <a:latin typeface="Arial" pitchFamily="34" charset="0"/>
                <a:cs typeface="Arial" pitchFamily="34" charset="0"/>
              </a:defRPr>
            </a:lvl9pPr>
          </a:lstStyle>
          <a:p>
            <a:pPr eaLnBrk="1" hangingPunct="1"/>
            <a:fld id="{8968863F-3F87-404C-A8AB-F3A418349650}" type="slidenum">
              <a:rPr lang="en-US" sz="1200">
                <a:solidFill>
                  <a:srgbClr val="000000"/>
                </a:solidFill>
              </a:rPr>
              <a:pPr eaLnBrk="1" hangingPunct="1"/>
              <a:t>42</a:t>
            </a:fld>
            <a:endParaRPr lang="en-US" sz="1200">
              <a:solidFill>
                <a:srgbClr val="000000"/>
              </a:solidFill>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482" eaLnBrk="0" hangingPunct="0">
              <a:defRPr sz="1500">
                <a:solidFill>
                  <a:schemeClr val="tx1"/>
                </a:solidFill>
                <a:latin typeface="Arial" pitchFamily="34" charset="0"/>
                <a:cs typeface="Arial" pitchFamily="34" charset="0"/>
              </a:defRPr>
            </a:lvl1pPr>
            <a:lvl2pPr marL="702756" indent="-270291" defTabSz="911482" eaLnBrk="0" hangingPunct="0">
              <a:defRPr sz="1500">
                <a:solidFill>
                  <a:schemeClr val="tx1"/>
                </a:solidFill>
                <a:latin typeface="Arial" pitchFamily="34" charset="0"/>
                <a:cs typeface="Arial" pitchFamily="34" charset="0"/>
              </a:defRPr>
            </a:lvl2pPr>
            <a:lvl3pPr marL="1081164" indent="-216233" defTabSz="911482" eaLnBrk="0" hangingPunct="0">
              <a:defRPr sz="1500">
                <a:solidFill>
                  <a:schemeClr val="tx1"/>
                </a:solidFill>
                <a:latin typeface="Arial" pitchFamily="34" charset="0"/>
                <a:cs typeface="Arial" pitchFamily="34" charset="0"/>
              </a:defRPr>
            </a:lvl3pPr>
            <a:lvl4pPr marL="1513629" indent="-216233" defTabSz="911482" eaLnBrk="0" hangingPunct="0">
              <a:defRPr sz="1500">
                <a:solidFill>
                  <a:schemeClr val="tx1"/>
                </a:solidFill>
                <a:latin typeface="Arial" pitchFamily="34" charset="0"/>
                <a:cs typeface="Arial" pitchFamily="34" charset="0"/>
              </a:defRPr>
            </a:lvl4pPr>
            <a:lvl5pPr marL="1946095" indent="-216233" defTabSz="911482" eaLnBrk="0" hangingPunct="0">
              <a:defRPr sz="1500">
                <a:solidFill>
                  <a:schemeClr val="tx1"/>
                </a:solidFill>
                <a:latin typeface="Arial" pitchFamily="34" charset="0"/>
                <a:cs typeface="Arial" pitchFamily="34" charset="0"/>
              </a:defRPr>
            </a:lvl5pPr>
            <a:lvl6pPr marL="2378560" indent="-216233" defTabSz="911482" eaLnBrk="0" fontAlgn="base" hangingPunct="0">
              <a:spcBef>
                <a:spcPct val="0"/>
              </a:spcBef>
              <a:spcAft>
                <a:spcPct val="0"/>
              </a:spcAft>
              <a:defRPr sz="1500">
                <a:solidFill>
                  <a:schemeClr val="tx1"/>
                </a:solidFill>
                <a:latin typeface="Arial" pitchFamily="34" charset="0"/>
                <a:cs typeface="Arial" pitchFamily="34" charset="0"/>
              </a:defRPr>
            </a:lvl6pPr>
            <a:lvl7pPr marL="2811026" indent="-216233" defTabSz="911482" eaLnBrk="0" fontAlgn="base" hangingPunct="0">
              <a:spcBef>
                <a:spcPct val="0"/>
              </a:spcBef>
              <a:spcAft>
                <a:spcPct val="0"/>
              </a:spcAft>
              <a:defRPr sz="1500">
                <a:solidFill>
                  <a:schemeClr val="tx1"/>
                </a:solidFill>
                <a:latin typeface="Arial" pitchFamily="34" charset="0"/>
                <a:cs typeface="Arial" pitchFamily="34" charset="0"/>
              </a:defRPr>
            </a:lvl7pPr>
            <a:lvl8pPr marL="3243491" indent="-216233" defTabSz="911482" eaLnBrk="0" fontAlgn="base" hangingPunct="0">
              <a:spcBef>
                <a:spcPct val="0"/>
              </a:spcBef>
              <a:spcAft>
                <a:spcPct val="0"/>
              </a:spcAft>
              <a:defRPr sz="1500">
                <a:solidFill>
                  <a:schemeClr val="tx1"/>
                </a:solidFill>
                <a:latin typeface="Arial" pitchFamily="34" charset="0"/>
                <a:cs typeface="Arial" pitchFamily="34" charset="0"/>
              </a:defRPr>
            </a:lvl8pPr>
            <a:lvl9pPr marL="3675957" indent="-216233" defTabSz="911482" eaLnBrk="0" fontAlgn="base" hangingPunct="0">
              <a:spcBef>
                <a:spcPct val="0"/>
              </a:spcBef>
              <a:spcAft>
                <a:spcPct val="0"/>
              </a:spcAft>
              <a:defRPr sz="1500">
                <a:solidFill>
                  <a:schemeClr val="tx1"/>
                </a:solidFill>
                <a:latin typeface="Arial" pitchFamily="34" charset="0"/>
                <a:cs typeface="Arial" pitchFamily="34" charset="0"/>
              </a:defRPr>
            </a:lvl9pPr>
          </a:lstStyle>
          <a:p>
            <a:pPr eaLnBrk="1" hangingPunct="1"/>
            <a:fld id="{98A216AC-AF79-4715-9BA4-CF48C2BC6AF0}" type="slidenum">
              <a:rPr lang="en-US" sz="1200">
                <a:solidFill>
                  <a:srgbClr val="000000"/>
                </a:solidFill>
              </a:rPr>
              <a:pPr eaLnBrk="1" hangingPunct="1"/>
              <a:t>44</a:t>
            </a:fld>
            <a:endParaRPr lang="en-US" sz="1200">
              <a:solidFill>
                <a:srgbClr val="000000"/>
              </a:solidFill>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val="1798985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0995" eaLnBrk="0" hangingPunct="0">
              <a:spcBef>
                <a:spcPct val="30000"/>
              </a:spcBef>
              <a:defRPr sz="1200">
                <a:solidFill>
                  <a:schemeClr val="tx1"/>
                </a:solidFill>
                <a:latin typeface="Arial" pitchFamily="34" charset="0"/>
                <a:cs typeface="Arial" pitchFamily="34" charset="0"/>
              </a:defRPr>
            </a:lvl1pPr>
            <a:lvl2pPr marL="701248" indent="-269229" algn="l" defTabSz="910995" eaLnBrk="0" hangingPunct="0">
              <a:spcBef>
                <a:spcPct val="30000"/>
              </a:spcBef>
              <a:defRPr sz="1200">
                <a:solidFill>
                  <a:schemeClr val="tx1"/>
                </a:solidFill>
                <a:latin typeface="Arial" pitchFamily="34" charset="0"/>
                <a:cs typeface="Arial" pitchFamily="34" charset="0"/>
              </a:defRPr>
            </a:lvl2pPr>
            <a:lvl3pPr marL="1080047" indent="-216010" algn="l" defTabSz="910995" eaLnBrk="0" hangingPunct="0">
              <a:spcBef>
                <a:spcPct val="30000"/>
              </a:spcBef>
              <a:defRPr sz="1200">
                <a:solidFill>
                  <a:schemeClr val="tx1"/>
                </a:solidFill>
                <a:latin typeface="Arial" pitchFamily="34" charset="0"/>
                <a:cs typeface="Arial" pitchFamily="34" charset="0"/>
              </a:defRPr>
            </a:lvl3pPr>
            <a:lvl4pPr marL="1512065" indent="-216010" algn="l" defTabSz="910995" eaLnBrk="0" hangingPunct="0">
              <a:spcBef>
                <a:spcPct val="30000"/>
              </a:spcBef>
              <a:defRPr sz="1200">
                <a:solidFill>
                  <a:schemeClr val="tx1"/>
                </a:solidFill>
                <a:latin typeface="Arial" pitchFamily="34" charset="0"/>
                <a:cs typeface="Arial" pitchFamily="34" charset="0"/>
              </a:defRPr>
            </a:lvl4pPr>
            <a:lvl5pPr marL="1945649" indent="-216010" algn="l" defTabSz="910995" eaLnBrk="0" hangingPunct="0">
              <a:spcBef>
                <a:spcPct val="30000"/>
              </a:spcBef>
              <a:defRPr sz="1200">
                <a:solidFill>
                  <a:schemeClr val="tx1"/>
                </a:solidFill>
                <a:latin typeface="Arial" pitchFamily="34" charset="0"/>
                <a:cs typeface="Arial" pitchFamily="34" charset="0"/>
              </a:defRPr>
            </a:lvl5pPr>
            <a:lvl6pPr marL="2396452" indent="-216010" defTabSz="910995" eaLnBrk="0" fontAlgn="base" hangingPunct="0">
              <a:spcBef>
                <a:spcPct val="30000"/>
              </a:spcBef>
              <a:spcAft>
                <a:spcPct val="0"/>
              </a:spcAft>
              <a:defRPr sz="1200">
                <a:solidFill>
                  <a:schemeClr val="tx1"/>
                </a:solidFill>
                <a:latin typeface="Arial" pitchFamily="34" charset="0"/>
                <a:cs typeface="Arial" pitchFamily="34" charset="0"/>
              </a:defRPr>
            </a:lvl6pPr>
            <a:lvl7pPr marL="2847254" indent="-216010" defTabSz="910995" eaLnBrk="0" fontAlgn="base" hangingPunct="0">
              <a:spcBef>
                <a:spcPct val="30000"/>
              </a:spcBef>
              <a:spcAft>
                <a:spcPct val="0"/>
              </a:spcAft>
              <a:defRPr sz="1200">
                <a:solidFill>
                  <a:schemeClr val="tx1"/>
                </a:solidFill>
                <a:latin typeface="Arial" pitchFamily="34" charset="0"/>
                <a:cs typeface="Arial" pitchFamily="34" charset="0"/>
              </a:defRPr>
            </a:lvl7pPr>
            <a:lvl8pPr marL="3298055" indent="-216010" defTabSz="910995" eaLnBrk="0" fontAlgn="base" hangingPunct="0">
              <a:spcBef>
                <a:spcPct val="30000"/>
              </a:spcBef>
              <a:spcAft>
                <a:spcPct val="0"/>
              </a:spcAft>
              <a:defRPr sz="1200">
                <a:solidFill>
                  <a:schemeClr val="tx1"/>
                </a:solidFill>
                <a:latin typeface="Arial" pitchFamily="34" charset="0"/>
                <a:cs typeface="Arial" pitchFamily="34" charset="0"/>
              </a:defRPr>
            </a:lvl8pPr>
            <a:lvl9pPr marL="3748857" indent="-216010" defTabSz="910995"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B9731FDA-60B6-4EA8-93A1-6544DEC469FD}" type="slidenum">
              <a:rPr lang="en-US" altLang="en-US" smtClean="0">
                <a:solidFill>
                  <a:srgbClr val="000000"/>
                </a:solidFill>
              </a:rPr>
              <a:pPr algn="r" eaLnBrk="1" hangingPunct="1">
                <a:spcBef>
                  <a:spcPct val="0"/>
                </a:spcBef>
              </a:pPr>
              <a:t>47</a:t>
            </a:fld>
            <a:endParaRPr lang="en-US" altLang="en-US">
              <a:solidFill>
                <a:srgbClr val="000000"/>
              </a:solidFill>
            </a:endParaRPr>
          </a:p>
        </p:txBody>
      </p:sp>
      <p:sp>
        <p:nvSpPr>
          <p:cNvPr id="153603" name="Rectangle 2"/>
          <p:cNvSpPr>
            <a:spLocks noGrp="1" noRot="1" noChangeAspect="1" noChangeArrowheads="1" noTextEdit="1"/>
          </p:cNvSpPr>
          <p:nvPr>
            <p:ph type="sldImg"/>
          </p:nvPr>
        </p:nvSpPr>
        <p:spPr>
          <a:xfrm>
            <a:off x="381000" y="685800"/>
            <a:ext cx="6097588" cy="3430588"/>
          </a:xfrm>
          <a:ln/>
        </p:spPr>
      </p:sp>
      <p:sp>
        <p:nvSpPr>
          <p:cNvPr id="153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0995" eaLnBrk="0" hangingPunct="0">
              <a:spcBef>
                <a:spcPct val="30000"/>
              </a:spcBef>
              <a:defRPr sz="1200">
                <a:solidFill>
                  <a:schemeClr val="tx1"/>
                </a:solidFill>
                <a:latin typeface="Arial" pitchFamily="34" charset="0"/>
                <a:cs typeface="Arial" pitchFamily="34" charset="0"/>
              </a:defRPr>
            </a:lvl1pPr>
            <a:lvl2pPr marL="701248" indent="-269229" algn="l" defTabSz="910995" eaLnBrk="0" hangingPunct="0">
              <a:spcBef>
                <a:spcPct val="30000"/>
              </a:spcBef>
              <a:defRPr sz="1200">
                <a:solidFill>
                  <a:schemeClr val="tx1"/>
                </a:solidFill>
                <a:latin typeface="Arial" pitchFamily="34" charset="0"/>
                <a:cs typeface="Arial" pitchFamily="34" charset="0"/>
              </a:defRPr>
            </a:lvl2pPr>
            <a:lvl3pPr marL="1080047" indent="-216010" algn="l" defTabSz="910995" eaLnBrk="0" hangingPunct="0">
              <a:spcBef>
                <a:spcPct val="30000"/>
              </a:spcBef>
              <a:defRPr sz="1200">
                <a:solidFill>
                  <a:schemeClr val="tx1"/>
                </a:solidFill>
                <a:latin typeface="Arial" pitchFamily="34" charset="0"/>
                <a:cs typeface="Arial" pitchFamily="34" charset="0"/>
              </a:defRPr>
            </a:lvl3pPr>
            <a:lvl4pPr marL="1512065" indent="-216010" algn="l" defTabSz="910995" eaLnBrk="0" hangingPunct="0">
              <a:spcBef>
                <a:spcPct val="30000"/>
              </a:spcBef>
              <a:defRPr sz="1200">
                <a:solidFill>
                  <a:schemeClr val="tx1"/>
                </a:solidFill>
                <a:latin typeface="Arial" pitchFamily="34" charset="0"/>
                <a:cs typeface="Arial" pitchFamily="34" charset="0"/>
              </a:defRPr>
            </a:lvl4pPr>
            <a:lvl5pPr marL="1945649" indent="-216010" algn="l" defTabSz="910995" eaLnBrk="0" hangingPunct="0">
              <a:spcBef>
                <a:spcPct val="30000"/>
              </a:spcBef>
              <a:defRPr sz="1200">
                <a:solidFill>
                  <a:schemeClr val="tx1"/>
                </a:solidFill>
                <a:latin typeface="Arial" pitchFamily="34" charset="0"/>
                <a:cs typeface="Arial" pitchFamily="34" charset="0"/>
              </a:defRPr>
            </a:lvl5pPr>
            <a:lvl6pPr marL="2396452" indent="-216010" defTabSz="910995" eaLnBrk="0" fontAlgn="base" hangingPunct="0">
              <a:spcBef>
                <a:spcPct val="30000"/>
              </a:spcBef>
              <a:spcAft>
                <a:spcPct val="0"/>
              </a:spcAft>
              <a:defRPr sz="1200">
                <a:solidFill>
                  <a:schemeClr val="tx1"/>
                </a:solidFill>
                <a:latin typeface="Arial" pitchFamily="34" charset="0"/>
                <a:cs typeface="Arial" pitchFamily="34" charset="0"/>
              </a:defRPr>
            </a:lvl6pPr>
            <a:lvl7pPr marL="2847254" indent="-216010" defTabSz="910995" eaLnBrk="0" fontAlgn="base" hangingPunct="0">
              <a:spcBef>
                <a:spcPct val="30000"/>
              </a:spcBef>
              <a:spcAft>
                <a:spcPct val="0"/>
              </a:spcAft>
              <a:defRPr sz="1200">
                <a:solidFill>
                  <a:schemeClr val="tx1"/>
                </a:solidFill>
                <a:latin typeface="Arial" pitchFamily="34" charset="0"/>
                <a:cs typeface="Arial" pitchFamily="34" charset="0"/>
              </a:defRPr>
            </a:lvl7pPr>
            <a:lvl8pPr marL="3298055" indent="-216010" defTabSz="910995" eaLnBrk="0" fontAlgn="base" hangingPunct="0">
              <a:spcBef>
                <a:spcPct val="30000"/>
              </a:spcBef>
              <a:spcAft>
                <a:spcPct val="0"/>
              </a:spcAft>
              <a:defRPr sz="1200">
                <a:solidFill>
                  <a:schemeClr val="tx1"/>
                </a:solidFill>
                <a:latin typeface="Arial" pitchFamily="34" charset="0"/>
                <a:cs typeface="Arial" pitchFamily="34" charset="0"/>
              </a:defRPr>
            </a:lvl8pPr>
            <a:lvl9pPr marL="3748857" indent="-216010" defTabSz="910995"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B9731FDA-60B6-4EA8-93A1-6544DEC469FD}" type="slidenum">
              <a:rPr lang="en-US" altLang="en-US" smtClean="0">
                <a:solidFill>
                  <a:srgbClr val="000000"/>
                </a:solidFill>
              </a:rPr>
              <a:pPr algn="r" eaLnBrk="1" hangingPunct="1">
                <a:spcBef>
                  <a:spcPct val="0"/>
                </a:spcBef>
              </a:pPr>
              <a:t>4</a:t>
            </a:fld>
            <a:endParaRPr lang="en-US" altLang="en-US">
              <a:solidFill>
                <a:srgbClr val="000000"/>
              </a:solidFill>
            </a:endParaRPr>
          </a:p>
        </p:txBody>
      </p:sp>
      <p:sp>
        <p:nvSpPr>
          <p:cNvPr id="153603" name="Rectangle 2"/>
          <p:cNvSpPr>
            <a:spLocks noGrp="1" noRot="1" noChangeAspect="1" noChangeArrowheads="1" noTextEdit="1"/>
          </p:cNvSpPr>
          <p:nvPr>
            <p:ph type="sldImg"/>
          </p:nvPr>
        </p:nvSpPr>
        <p:spPr>
          <a:xfrm>
            <a:off x="381000" y="685800"/>
            <a:ext cx="6097588" cy="3430588"/>
          </a:xfrm>
          <a:ln/>
        </p:spPr>
      </p:sp>
      <p:sp>
        <p:nvSpPr>
          <p:cNvPr id="153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C37BC06-F10B-4A38-A692-C5B93567060E}"/>
              </a:ext>
            </a:extLst>
          </p:cNvPr>
          <p:cNvSpPr>
            <a:spLocks noGrp="1" noChangeArrowheads="1"/>
          </p:cNvSpPr>
          <p:nvPr>
            <p:ph type="sldNum" sz="quarter" idx="5"/>
          </p:nvPr>
        </p:nvSpPr>
        <p:spPr>
          <a:ln/>
        </p:spPr>
        <p:txBody>
          <a:bodyPr/>
          <a:lstStyle/>
          <a:p>
            <a:fld id="{59678C25-5CB6-4C89-A94C-1E1A45C163BB}" type="slidenum">
              <a:rPr lang="en-US" altLang="en-US"/>
              <a:pPr/>
              <a:t>6</a:t>
            </a:fld>
            <a:endParaRPr lang="en-US" altLang="en-US"/>
          </a:p>
        </p:txBody>
      </p:sp>
      <p:sp>
        <p:nvSpPr>
          <p:cNvPr id="66562" name="Rectangle 2">
            <a:extLst>
              <a:ext uri="{FF2B5EF4-FFF2-40B4-BE49-F238E27FC236}">
                <a16:creationId xmlns:a16="http://schemas.microsoft.com/office/drawing/2014/main" id="{8B921D83-73C9-4B77-83EC-7102E102ED92}"/>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E7D34980-DD5E-4102-A7BC-B789632AEB5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AB272A-8C3E-43F0-A5CD-E90FB68F8DE1}"/>
              </a:ext>
            </a:extLst>
          </p:cNvPr>
          <p:cNvSpPr>
            <a:spLocks noGrp="1" noChangeArrowheads="1"/>
          </p:cNvSpPr>
          <p:nvPr>
            <p:ph type="sldNum" sz="quarter" idx="5"/>
          </p:nvPr>
        </p:nvSpPr>
        <p:spPr>
          <a:ln/>
        </p:spPr>
        <p:txBody>
          <a:bodyPr/>
          <a:lstStyle/>
          <a:p>
            <a:fld id="{9FC9B566-94CC-4E05-AAC3-3DA27CAF9E17}" type="slidenum">
              <a:rPr lang="en-US" altLang="en-US"/>
              <a:pPr/>
              <a:t>7</a:t>
            </a:fld>
            <a:endParaRPr lang="en-US" altLang="en-US"/>
          </a:p>
        </p:txBody>
      </p:sp>
      <p:sp>
        <p:nvSpPr>
          <p:cNvPr id="67586" name="Rectangle 2">
            <a:extLst>
              <a:ext uri="{FF2B5EF4-FFF2-40B4-BE49-F238E27FC236}">
                <a16:creationId xmlns:a16="http://schemas.microsoft.com/office/drawing/2014/main" id="{05F0335A-4013-46E2-B64F-C78819508977}"/>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FBB0B3E2-3676-40CF-A9C9-CF13F813191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522CDD-C9F4-456E-9D1C-294EFEF72FC9}"/>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7279D59-E9DB-466A-B614-16676F82DDB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37282" name="Rectangle 2">
            <a:extLst>
              <a:ext uri="{FF2B5EF4-FFF2-40B4-BE49-F238E27FC236}">
                <a16:creationId xmlns:a16="http://schemas.microsoft.com/office/drawing/2014/main" id="{F20BDB9D-E3A9-4C90-BBCD-57812C417004}"/>
              </a:ext>
            </a:extLst>
          </p:cNvPr>
          <p:cNvSpPr>
            <a:spLocks noGrp="1" noRot="1" noChangeAspect="1" noChangeArrowheads="1" noTextEdit="1"/>
          </p:cNvSpPr>
          <p:nvPr>
            <p:ph type="sldImg"/>
          </p:nvPr>
        </p:nvSpPr>
        <p:spPr>
          <a:xfrm>
            <a:off x="358775" y="687388"/>
            <a:ext cx="6138863" cy="3454400"/>
          </a:xfrm>
          <a:ln/>
        </p:spPr>
      </p:sp>
      <p:sp>
        <p:nvSpPr>
          <p:cNvPr id="737283" name="Rectangle 3">
            <a:extLst>
              <a:ext uri="{FF2B5EF4-FFF2-40B4-BE49-F238E27FC236}">
                <a16:creationId xmlns:a16="http://schemas.microsoft.com/office/drawing/2014/main" id="{D6104A7E-120C-4355-ABB6-86176828455A}"/>
              </a:ext>
            </a:extLst>
          </p:cNvPr>
          <p:cNvSpPr>
            <a:spLocks noGrp="1" noChangeArrowheads="1"/>
          </p:cNvSpPr>
          <p:nvPr>
            <p:ph type="body" idx="1"/>
          </p:nvPr>
        </p:nvSpPr>
        <p:spPr>
          <a:xfrm>
            <a:off x="914400" y="4368800"/>
            <a:ext cx="5029200" cy="4138613"/>
          </a:xfrm>
        </p:spPr>
        <p:txBody>
          <a:bodyPr/>
          <a:lstStyle/>
          <a:p>
            <a:r>
              <a:rPr lang="en-US" altLang="en-US"/>
              <a:t>Movie is …. \Green Continuous0002.avi</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en-US" dirty="0">
              <a:latin typeface="Arial" pitchFamily="34" charset="0"/>
              <a:cs typeface="Arial" pitchFamily="34" charset="0"/>
            </a:endParaRPr>
          </a:p>
        </p:txBody>
      </p:sp>
      <p:sp>
        <p:nvSpPr>
          <p:cNvPr id="232452" name="Slide Number Placeholder 3"/>
          <p:cNvSpPr>
            <a:spLocks noGrp="1"/>
          </p:cNvSpPr>
          <p:nvPr>
            <p:ph type="sldNum" sz="quarter" idx="5"/>
          </p:nvPr>
        </p:nvSpPr>
        <p:spPr>
          <a:noFill/>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459DC3B9-22D5-4130-A46D-976D8BA11F19}"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r" defTabSz="963613"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p:spPr>
        <p:txBody>
          <a:bodyPr/>
          <a:lstStyle/>
          <a:p>
            <a:endParaRPr lang="en-US" dirty="0">
              <a:latin typeface="Arial" pitchFamily="34" charset="0"/>
              <a:cs typeface="Arial" pitchFamily="34" charset="0"/>
            </a:endParaRPr>
          </a:p>
        </p:txBody>
      </p:sp>
      <p:sp>
        <p:nvSpPr>
          <p:cNvPr id="233476" name="Slide Number Placeholder 3"/>
          <p:cNvSpPr>
            <a:spLocks noGrp="1"/>
          </p:cNvSpPr>
          <p:nvPr>
            <p:ph type="sldNum" sz="quarter" idx="5"/>
          </p:nvPr>
        </p:nvSpPr>
        <p:spPr>
          <a:noFill/>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B9015AC-596F-4475-9D3D-9D898947BE73}" type="slidenum">
              <a:rPr kumimoji="0" lang="en-US" sz="13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63613"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0995" eaLnBrk="0" hangingPunct="0">
              <a:spcBef>
                <a:spcPct val="30000"/>
              </a:spcBef>
              <a:defRPr sz="1200">
                <a:solidFill>
                  <a:schemeClr val="tx1"/>
                </a:solidFill>
                <a:latin typeface="Arial" pitchFamily="34" charset="0"/>
                <a:cs typeface="Arial" pitchFamily="34" charset="0"/>
              </a:defRPr>
            </a:lvl1pPr>
            <a:lvl2pPr marL="701248" indent="-269229" algn="l" defTabSz="910995" eaLnBrk="0" hangingPunct="0">
              <a:spcBef>
                <a:spcPct val="30000"/>
              </a:spcBef>
              <a:defRPr sz="1200">
                <a:solidFill>
                  <a:schemeClr val="tx1"/>
                </a:solidFill>
                <a:latin typeface="Arial" pitchFamily="34" charset="0"/>
                <a:cs typeface="Arial" pitchFamily="34" charset="0"/>
              </a:defRPr>
            </a:lvl2pPr>
            <a:lvl3pPr marL="1080047" indent="-216010" algn="l" defTabSz="910995" eaLnBrk="0" hangingPunct="0">
              <a:spcBef>
                <a:spcPct val="30000"/>
              </a:spcBef>
              <a:defRPr sz="1200">
                <a:solidFill>
                  <a:schemeClr val="tx1"/>
                </a:solidFill>
                <a:latin typeface="Arial" pitchFamily="34" charset="0"/>
                <a:cs typeface="Arial" pitchFamily="34" charset="0"/>
              </a:defRPr>
            </a:lvl3pPr>
            <a:lvl4pPr marL="1512065" indent="-216010" algn="l" defTabSz="910995" eaLnBrk="0" hangingPunct="0">
              <a:spcBef>
                <a:spcPct val="30000"/>
              </a:spcBef>
              <a:defRPr sz="1200">
                <a:solidFill>
                  <a:schemeClr val="tx1"/>
                </a:solidFill>
                <a:latin typeface="Arial" pitchFamily="34" charset="0"/>
                <a:cs typeface="Arial" pitchFamily="34" charset="0"/>
              </a:defRPr>
            </a:lvl4pPr>
            <a:lvl5pPr marL="1945649" indent="-216010" algn="l" defTabSz="910995" eaLnBrk="0" hangingPunct="0">
              <a:spcBef>
                <a:spcPct val="30000"/>
              </a:spcBef>
              <a:defRPr sz="1200">
                <a:solidFill>
                  <a:schemeClr val="tx1"/>
                </a:solidFill>
                <a:latin typeface="Arial" pitchFamily="34" charset="0"/>
                <a:cs typeface="Arial" pitchFamily="34" charset="0"/>
              </a:defRPr>
            </a:lvl5pPr>
            <a:lvl6pPr marL="2396452" indent="-216010" defTabSz="910995" eaLnBrk="0" fontAlgn="base" hangingPunct="0">
              <a:spcBef>
                <a:spcPct val="30000"/>
              </a:spcBef>
              <a:spcAft>
                <a:spcPct val="0"/>
              </a:spcAft>
              <a:defRPr sz="1200">
                <a:solidFill>
                  <a:schemeClr val="tx1"/>
                </a:solidFill>
                <a:latin typeface="Arial" pitchFamily="34" charset="0"/>
                <a:cs typeface="Arial" pitchFamily="34" charset="0"/>
              </a:defRPr>
            </a:lvl6pPr>
            <a:lvl7pPr marL="2847254" indent="-216010" defTabSz="910995" eaLnBrk="0" fontAlgn="base" hangingPunct="0">
              <a:spcBef>
                <a:spcPct val="30000"/>
              </a:spcBef>
              <a:spcAft>
                <a:spcPct val="0"/>
              </a:spcAft>
              <a:defRPr sz="1200">
                <a:solidFill>
                  <a:schemeClr val="tx1"/>
                </a:solidFill>
                <a:latin typeface="Arial" pitchFamily="34" charset="0"/>
                <a:cs typeface="Arial" pitchFamily="34" charset="0"/>
              </a:defRPr>
            </a:lvl7pPr>
            <a:lvl8pPr marL="3298055" indent="-216010" defTabSz="910995" eaLnBrk="0" fontAlgn="base" hangingPunct="0">
              <a:spcBef>
                <a:spcPct val="30000"/>
              </a:spcBef>
              <a:spcAft>
                <a:spcPct val="0"/>
              </a:spcAft>
              <a:defRPr sz="1200">
                <a:solidFill>
                  <a:schemeClr val="tx1"/>
                </a:solidFill>
                <a:latin typeface="Arial" pitchFamily="34" charset="0"/>
                <a:cs typeface="Arial" pitchFamily="34" charset="0"/>
              </a:defRPr>
            </a:lvl8pPr>
            <a:lvl9pPr marL="3748857" indent="-216010" defTabSz="910995" eaLnBrk="0" fontAlgn="base" hangingPunct="0">
              <a:spcBef>
                <a:spcPct val="30000"/>
              </a:spcBef>
              <a:spcAft>
                <a:spcPct val="0"/>
              </a:spcAft>
              <a:defRPr sz="1200">
                <a:solidFill>
                  <a:schemeClr val="tx1"/>
                </a:solidFill>
                <a:latin typeface="Arial" pitchFamily="34" charset="0"/>
                <a:cs typeface="Arial" pitchFamily="34" charset="0"/>
              </a:defRPr>
            </a:lvl9pPr>
          </a:lstStyle>
          <a:p>
            <a:pPr algn="r" eaLnBrk="1" hangingPunct="1">
              <a:spcBef>
                <a:spcPct val="0"/>
              </a:spcBef>
            </a:pPr>
            <a:fld id="{B9731FDA-60B6-4EA8-93A1-6544DEC469FD}" type="slidenum">
              <a:rPr lang="en-US" altLang="en-US" smtClean="0">
                <a:solidFill>
                  <a:srgbClr val="000000"/>
                </a:solidFill>
              </a:rPr>
              <a:pPr algn="r" eaLnBrk="1" hangingPunct="1">
                <a:spcBef>
                  <a:spcPct val="0"/>
                </a:spcBef>
              </a:pPr>
              <a:t>15</a:t>
            </a:fld>
            <a:endParaRPr lang="en-US" altLang="en-US">
              <a:solidFill>
                <a:srgbClr val="000000"/>
              </a:solidFill>
            </a:endParaRPr>
          </a:p>
        </p:txBody>
      </p:sp>
      <p:sp>
        <p:nvSpPr>
          <p:cNvPr id="153603" name="Rectangle 2"/>
          <p:cNvSpPr>
            <a:spLocks noGrp="1" noRot="1" noChangeAspect="1" noChangeArrowheads="1" noTextEdit="1"/>
          </p:cNvSpPr>
          <p:nvPr>
            <p:ph type="sldImg"/>
          </p:nvPr>
        </p:nvSpPr>
        <p:spPr>
          <a:xfrm>
            <a:off x="381000" y="685800"/>
            <a:ext cx="6097588" cy="3430588"/>
          </a:xfrm>
          <a:ln/>
        </p:spPr>
      </p:sp>
      <p:sp>
        <p:nvSpPr>
          <p:cNvPr id="153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676CA7-B91C-4E1A-B1D9-6C37E7FFA20B}" type="slidenum">
              <a:rPr lang="en-US" smtClean="0"/>
              <a:t>19</a:t>
            </a:fld>
            <a:endParaRPr lang="en-US" dirty="0"/>
          </a:p>
        </p:txBody>
      </p:sp>
    </p:spTree>
    <p:extLst>
      <p:ext uri="{BB962C8B-B14F-4D97-AF65-F5344CB8AC3E}">
        <p14:creationId xmlns:p14="http://schemas.microsoft.com/office/powerpoint/2010/main" val="2793299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C2BB024-53AE-4724-918B-C5AC63BE1FCC}" type="slidenum">
              <a:rPr lang="en-US"/>
              <a:pPr>
                <a:defRPr/>
              </a:pPr>
              <a:t>‹#›</a:t>
            </a:fld>
            <a:endParaRPr lang="en-US"/>
          </a:p>
        </p:txBody>
      </p:sp>
    </p:spTree>
    <p:extLst>
      <p:ext uri="{BB962C8B-B14F-4D97-AF65-F5344CB8AC3E}">
        <p14:creationId xmlns:p14="http://schemas.microsoft.com/office/powerpoint/2010/main" val="2076055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93CAE9B-A8B8-4628-A06A-9DE12A328456}" type="slidenum">
              <a:rPr lang="en-US"/>
              <a:pPr>
                <a:defRPr/>
              </a:pPr>
              <a:t>‹#›</a:t>
            </a:fld>
            <a:endParaRPr lang="en-US"/>
          </a:p>
        </p:txBody>
      </p:sp>
    </p:spTree>
    <p:extLst>
      <p:ext uri="{BB962C8B-B14F-4D97-AF65-F5344CB8AC3E}">
        <p14:creationId xmlns:p14="http://schemas.microsoft.com/office/powerpoint/2010/main" val="297205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960221A-5B34-4B1C-93D4-92BAAE1F8EFA}" type="slidenum">
              <a:rPr lang="en-US"/>
              <a:pPr>
                <a:defRPr/>
              </a:pPr>
              <a:t>‹#›</a:t>
            </a:fld>
            <a:endParaRPr lang="en-US"/>
          </a:p>
        </p:txBody>
      </p:sp>
    </p:spTree>
    <p:extLst>
      <p:ext uri="{BB962C8B-B14F-4D97-AF65-F5344CB8AC3E}">
        <p14:creationId xmlns:p14="http://schemas.microsoft.com/office/powerpoint/2010/main" val="2931150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custDataLst>
              <p:tags r:id="rId1"/>
            </p:custDataLst>
          </p:nvPr>
        </p:nvSpPr>
        <p:spPr/>
        <p:txBody>
          <a:bodyPr/>
          <a:lstStyle>
            <a:lvl1pPr>
              <a:defRPr>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custDataLst>
              <p:tags r:id="rId2"/>
            </p:custDataLst>
          </p:nvPr>
        </p:nvSpPr>
        <p:spPr/>
        <p:txBody>
          <a:bodyPr/>
          <a:lstStyle>
            <a:lvl1pPr algn="l">
              <a:defRPr>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05414664-F4A3-402B-B97B-D53980E98903}" type="slidenum">
              <a:rPr lang="en-US"/>
              <a:pPr>
                <a:defRPr/>
              </a:pPr>
              <a:t>‹#›</a:t>
            </a:fld>
            <a:endParaRPr lang="en-US"/>
          </a:p>
        </p:txBody>
      </p:sp>
    </p:spTree>
    <p:extLst>
      <p:ext uri="{BB962C8B-B14F-4D97-AF65-F5344CB8AC3E}">
        <p14:creationId xmlns:p14="http://schemas.microsoft.com/office/powerpoint/2010/main" val="420876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custDataLst>
              <p:tags r:id="rId1"/>
            </p:custDataLst>
          </p:nvPr>
        </p:nvSpPr>
        <p:spPr/>
        <p:txBody>
          <a:bodyPr/>
          <a:lstStyle>
            <a:lvl1pPr>
              <a:defRPr>
                <a:latin typeface="Arial" pitchFamily="34" charset="0"/>
                <a:cs typeface="Arial" pitchFamily="34" charset="0"/>
              </a:defRPr>
            </a:lvl1pPr>
          </a:lstStyle>
          <a:p>
            <a:pPr>
              <a:defRPr/>
            </a:pPr>
            <a:endParaRPr lang="en-US"/>
          </a:p>
        </p:txBody>
      </p:sp>
      <p:sp>
        <p:nvSpPr>
          <p:cNvPr id="7" name="Footer Placeholder 6"/>
          <p:cNvSpPr>
            <a:spLocks noGrp="1"/>
          </p:cNvSpPr>
          <p:nvPr>
            <p:ph type="ftr" sz="quarter" idx="11"/>
            <p:custDataLst>
              <p:tags r:id="rId2"/>
            </p:custDataLst>
          </p:nvPr>
        </p:nvSpPr>
        <p:spPr/>
        <p:txBody>
          <a:bodyPr/>
          <a:lstStyle>
            <a:lvl1pPr algn="l">
              <a:defRPr>
                <a:latin typeface="Arial" pitchFamily="34" charset="0"/>
                <a:cs typeface="Arial" pitchFamily="34" charset="0"/>
              </a:defRPr>
            </a:lvl1pPr>
          </a:lstStyle>
          <a:p>
            <a:pPr>
              <a:defRPr/>
            </a:pPr>
            <a:endParaRPr lang="en-US"/>
          </a:p>
        </p:txBody>
      </p:sp>
      <p:sp>
        <p:nvSpPr>
          <p:cNvPr id="8" name="Slide Number Placeholder 7"/>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B1201815-1F02-4095-9708-CD811CD30369}" type="slidenum">
              <a:rPr lang="en-US"/>
              <a:pPr>
                <a:defRPr/>
              </a:pPr>
              <a:t>‹#›</a:t>
            </a:fld>
            <a:endParaRPr lang="en-US"/>
          </a:p>
        </p:txBody>
      </p:sp>
    </p:spTree>
    <p:extLst>
      <p:ext uri="{BB962C8B-B14F-4D97-AF65-F5344CB8AC3E}">
        <p14:creationId xmlns:p14="http://schemas.microsoft.com/office/powerpoint/2010/main" val="278146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lvl1pPr>
              <a:defRPr>
                <a:solidFill>
                  <a:schemeClr val="accent2">
                    <a:lumMod val="50000"/>
                  </a:schemeClr>
                </a:solidFill>
              </a:defRPr>
            </a:lvl1pPr>
          </a:lstStyle>
          <a:p>
            <a:pPr>
              <a:defRPr/>
            </a:pPr>
            <a:fld id="{625118D7-FBA1-493B-9421-3A3F596335FE}" type="slidenum">
              <a:rPr lang="en-US" smtClean="0">
                <a:solidFill>
                  <a:srgbClr val="333399">
                    <a:lumMod val="50000"/>
                  </a:srgbClr>
                </a:solidFill>
              </a:rPr>
              <a:pPr>
                <a:defRPr/>
              </a:pPr>
              <a:t>‹#›</a:t>
            </a:fld>
            <a:endParaRPr lang="en-US" dirty="0">
              <a:solidFill>
                <a:srgbClr val="333399">
                  <a:lumMod val="50000"/>
                </a:srgbClr>
              </a:solidFill>
            </a:endParaRPr>
          </a:p>
        </p:txBody>
      </p:sp>
    </p:spTree>
    <p:extLst>
      <p:ext uri="{BB962C8B-B14F-4D97-AF65-F5344CB8AC3E}">
        <p14:creationId xmlns:p14="http://schemas.microsoft.com/office/powerpoint/2010/main" val="978513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1B1-890C-4C75-8CF2-4C78FF509C71}"/>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924845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A8FF-79CA-4DC3-993F-E701178340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08B3C8-5871-4B11-B14C-8B6A9884B8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27800C-2C5B-44A7-B48F-ED8D2C533B9A}"/>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2B4E6DCB-ABAD-44F8-B8B4-CF909B42FC0A}"/>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DEA64227-5839-4873-B351-3E33CDF58AC9}"/>
              </a:ext>
            </a:extLst>
          </p:cNvPr>
          <p:cNvSpPr>
            <a:spLocks noGrp="1"/>
          </p:cNvSpPr>
          <p:nvPr>
            <p:ph type="sldNum" sz="quarter" idx="12"/>
          </p:nvPr>
        </p:nvSpPr>
        <p:spPr/>
        <p:txBody>
          <a:bodyPr/>
          <a:lstStyle>
            <a:lvl1pPr>
              <a:defRPr/>
            </a:lvl1pPr>
          </a:lstStyle>
          <a:p>
            <a:fld id="{EDB7CF09-364B-4445-9152-A33DDB5A7802}" type="slidenum">
              <a:rPr lang="en-GB" altLang="en-US"/>
              <a:pPr/>
              <a:t>‹#›</a:t>
            </a:fld>
            <a:endParaRPr lang="en-GB" altLang="en-US"/>
          </a:p>
        </p:txBody>
      </p:sp>
    </p:spTree>
    <p:extLst>
      <p:ext uri="{BB962C8B-B14F-4D97-AF65-F5344CB8AC3E}">
        <p14:creationId xmlns:p14="http://schemas.microsoft.com/office/powerpoint/2010/main" val="3552115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9463-6887-438E-A06D-FB5E3E99B4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F057D3-8197-4F4E-B099-1773DA0ED2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03D78-F5D2-4167-983A-301F32FCBB80}"/>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C02AB2B4-0FD7-4B87-BEA9-6F1ACF361A6C}"/>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FFE07121-24CF-4608-8331-9CC2055B2BBE}"/>
              </a:ext>
            </a:extLst>
          </p:cNvPr>
          <p:cNvSpPr>
            <a:spLocks noGrp="1"/>
          </p:cNvSpPr>
          <p:nvPr>
            <p:ph type="sldNum" sz="quarter" idx="12"/>
          </p:nvPr>
        </p:nvSpPr>
        <p:spPr/>
        <p:txBody>
          <a:bodyPr/>
          <a:lstStyle>
            <a:lvl1pPr>
              <a:defRPr/>
            </a:lvl1pPr>
          </a:lstStyle>
          <a:p>
            <a:fld id="{7EDEA31D-CA4E-4A1A-B8FF-35A60FC505E7}" type="slidenum">
              <a:rPr lang="en-GB" altLang="en-US"/>
              <a:pPr/>
              <a:t>‹#›</a:t>
            </a:fld>
            <a:endParaRPr lang="en-GB" altLang="en-US"/>
          </a:p>
        </p:txBody>
      </p:sp>
    </p:spTree>
    <p:extLst>
      <p:ext uri="{BB962C8B-B14F-4D97-AF65-F5344CB8AC3E}">
        <p14:creationId xmlns:p14="http://schemas.microsoft.com/office/powerpoint/2010/main" val="1707869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FBEB-62F0-47AD-BB5F-A8C4B011A63E}"/>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79C991-040D-4E48-8924-4F96417BA38A}"/>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C41019B2-3A1B-4BA7-9149-43E77D16F56E}"/>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50BF6860-FDDA-4E20-8595-1FFA2D6F3E7D}"/>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4FF7FAD1-59BD-420D-B3BD-611ED12C8C5C}"/>
              </a:ext>
            </a:extLst>
          </p:cNvPr>
          <p:cNvSpPr>
            <a:spLocks noGrp="1"/>
          </p:cNvSpPr>
          <p:nvPr>
            <p:ph type="sldNum" sz="quarter" idx="12"/>
          </p:nvPr>
        </p:nvSpPr>
        <p:spPr/>
        <p:txBody>
          <a:bodyPr/>
          <a:lstStyle>
            <a:lvl1pPr>
              <a:defRPr/>
            </a:lvl1pPr>
          </a:lstStyle>
          <a:p>
            <a:fld id="{3E86C8ED-FD0B-4797-ACE9-B735D1F4D263}" type="slidenum">
              <a:rPr lang="en-GB" altLang="en-US"/>
              <a:pPr/>
              <a:t>‹#›</a:t>
            </a:fld>
            <a:endParaRPr lang="en-GB" altLang="en-US"/>
          </a:p>
        </p:txBody>
      </p:sp>
    </p:spTree>
    <p:extLst>
      <p:ext uri="{BB962C8B-B14F-4D97-AF65-F5344CB8AC3E}">
        <p14:creationId xmlns:p14="http://schemas.microsoft.com/office/powerpoint/2010/main" val="40610797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4430F-A778-4A5F-9D8E-C268D40AA8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E17F46-C2B6-4891-8D77-C7C48FD5009D}"/>
              </a:ext>
            </a:extLst>
          </p:cNvPr>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03372C-EFF2-4177-BE67-B9E60C333E57}"/>
              </a:ext>
            </a:extLst>
          </p:cNvPr>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AF968D-B571-47CB-A1EE-F540B2EEB660}"/>
              </a:ext>
            </a:extLst>
          </p:cNvPr>
          <p:cNvSpPr>
            <a:spLocks noGrp="1"/>
          </p:cNvSpPr>
          <p:nvPr>
            <p:ph type="dt" sz="half" idx="10"/>
          </p:nvPr>
        </p:nvSpPr>
        <p:spPr/>
        <p:txBody>
          <a:bodyPr/>
          <a:lstStyle>
            <a:lvl1pPr>
              <a:defRPr/>
            </a:lvl1pPr>
          </a:lstStyle>
          <a:p>
            <a:endParaRPr lang="en-GB" altLang="en-US"/>
          </a:p>
        </p:txBody>
      </p:sp>
      <p:sp>
        <p:nvSpPr>
          <p:cNvPr id="6" name="Footer Placeholder 5">
            <a:extLst>
              <a:ext uri="{FF2B5EF4-FFF2-40B4-BE49-F238E27FC236}">
                <a16:creationId xmlns:a16="http://schemas.microsoft.com/office/drawing/2014/main" id="{DB5B4CB6-6793-47D7-B788-A332CD7EFD2B}"/>
              </a:ext>
            </a:extLst>
          </p:cNvPr>
          <p:cNvSpPr>
            <a:spLocks noGrp="1"/>
          </p:cNvSpPr>
          <p:nvPr>
            <p:ph type="ftr" sz="quarter" idx="11"/>
          </p:nvPr>
        </p:nvSpPr>
        <p:spPr/>
        <p:txBody>
          <a:bodyPr/>
          <a:lstStyle>
            <a:lvl1pPr>
              <a:defRPr/>
            </a:lvl1pPr>
          </a:lstStyle>
          <a:p>
            <a:endParaRPr lang="en-GB" altLang="en-US"/>
          </a:p>
        </p:txBody>
      </p:sp>
      <p:sp>
        <p:nvSpPr>
          <p:cNvPr id="7" name="Slide Number Placeholder 6">
            <a:extLst>
              <a:ext uri="{FF2B5EF4-FFF2-40B4-BE49-F238E27FC236}">
                <a16:creationId xmlns:a16="http://schemas.microsoft.com/office/drawing/2014/main" id="{58ADD44C-667B-4388-9808-C115EB85FF52}"/>
              </a:ext>
            </a:extLst>
          </p:cNvPr>
          <p:cNvSpPr>
            <a:spLocks noGrp="1"/>
          </p:cNvSpPr>
          <p:nvPr>
            <p:ph type="sldNum" sz="quarter" idx="12"/>
          </p:nvPr>
        </p:nvSpPr>
        <p:spPr/>
        <p:txBody>
          <a:bodyPr/>
          <a:lstStyle>
            <a:lvl1pPr>
              <a:defRPr/>
            </a:lvl1pPr>
          </a:lstStyle>
          <a:p>
            <a:fld id="{60DA68B5-6762-4A1D-B173-A592C6CE8B22}" type="slidenum">
              <a:rPr lang="en-GB" altLang="en-US"/>
              <a:pPr/>
              <a:t>‹#›</a:t>
            </a:fld>
            <a:endParaRPr lang="en-GB" altLang="en-US"/>
          </a:p>
        </p:txBody>
      </p:sp>
    </p:spTree>
    <p:extLst>
      <p:ext uri="{BB962C8B-B14F-4D97-AF65-F5344CB8AC3E}">
        <p14:creationId xmlns:p14="http://schemas.microsoft.com/office/powerpoint/2010/main" val="4190451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D956C70-0181-4D2E-AFB5-A08D814B00C9}" type="slidenum">
              <a:rPr lang="en-US"/>
              <a:pPr>
                <a:defRPr/>
              </a:pPr>
              <a:t>‹#›</a:t>
            </a:fld>
            <a:endParaRPr lang="en-US"/>
          </a:p>
        </p:txBody>
      </p:sp>
    </p:spTree>
    <p:extLst>
      <p:ext uri="{BB962C8B-B14F-4D97-AF65-F5344CB8AC3E}">
        <p14:creationId xmlns:p14="http://schemas.microsoft.com/office/powerpoint/2010/main" val="3658170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7891-E2EB-44B3-83D6-F9BCD6518A84}"/>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687B15-7E18-42F0-8D66-CE67D887DF15}"/>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9FAA94-0A43-4F13-A42F-BCD2D21EEBD7}"/>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0E3C9D-A7B1-4A96-819B-747CFF2C88BB}"/>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25EDBC-F57D-47AB-B007-2F63619465E1}"/>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F8D20E-977A-417B-9D21-A8E05864F972}"/>
              </a:ext>
            </a:extLst>
          </p:cNvPr>
          <p:cNvSpPr>
            <a:spLocks noGrp="1"/>
          </p:cNvSpPr>
          <p:nvPr>
            <p:ph type="dt" sz="half" idx="10"/>
          </p:nvPr>
        </p:nvSpPr>
        <p:spPr/>
        <p:txBody>
          <a:bodyPr/>
          <a:lstStyle>
            <a:lvl1pPr>
              <a:defRPr/>
            </a:lvl1pPr>
          </a:lstStyle>
          <a:p>
            <a:endParaRPr lang="en-GB" altLang="en-US"/>
          </a:p>
        </p:txBody>
      </p:sp>
      <p:sp>
        <p:nvSpPr>
          <p:cNvPr id="8" name="Footer Placeholder 7">
            <a:extLst>
              <a:ext uri="{FF2B5EF4-FFF2-40B4-BE49-F238E27FC236}">
                <a16:creationId xmlns:a16="http://schemas.microsoft.com/office/drawing/2014/main" id="{4A17BD94-C36D-4324-8C7D-56550A863E90}"/>
              </a:ext>
            </a:extLst>
          </p:cNvPr>
          <p:cNvSpPr>
            <a:spLocks noGrp="1"/>
          </p:cNvSpPr>
          <p:nvPr>
            <p:ph type="ftr" sz="quarter" idx="11"/>
          </p:nvPr>
        </p:nvSpPr>
        <p:spPr/>
        <p:txBody>
          <a:bodyPr/>
          <a:lstStyle>
            <a:lvl1pPr>
              <a:defRPr/>
            </a:lvl1pPr>
          </a:lstStyle>
          <a:p>
            <a:endParaRPr lang="en-GB" altLang="en-US"/>
          </a:p>
        </p:txBody>
      </p:sp>
      <p:sp>
        <p:nvSpPr>
          <p:cNvPr id="9" name="Slide Number Placeholder 8">
            <a:extLst>
              <a:ext uri="{FF2B5EF4-FFF2-40B4-BE49-F238E27FC236}">
                <a16:creationId xmlns:a16="http://schemas.microsoft.com/office/drawing/2014/main" id="{9CE72F0C-E571-4F5B-A1D5-74452139F08B}"/>
              </a:ext>
            </a:extLst>
          </p:cNvPr>
          <p:cNvSpPr>
            <a:spLocks noGrp="1"/>
          </p:cNvSpPr>
          <p:nvPr>
            <p:ph type="sldNum" sz="quarter" idx="12"/>
          </p:nvPr>
        </p:nvSpPr>
        <p:spPr/>
        <p:txBody>
          <a:bodyPr/>
          <a:lstStyle>
            <a:lvl1pPr>
              <a:defRPr/>
            </a:lvl1pPr>
          </a:lstStyle>
          <a:p>
            <a:fld id="{1A3C2F05-82C8-4D1A-9DC8-96BCAE5686F9}" type="slidenum">
              <a:rPr lang="en-GB" altLang="en-US"/>
              <a:pPr/>
              <a:t>‹#›</a:t>
            </a:fld>
            <a:endParaRPr lang="en-GB" altLang="en-US"/>
          </a:p>
        </p:txBody>
      </p:sp>
    </p:spTree>
    <p:extLst>
      <p:ext uri="{BB962C8B-B14F-4D97-AF65-F5344CB8AC3E}">
        <p14:creationId xmlns:p14="http://schemas.microsoft.com/office/powerpoint/2010/main" val="3021167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2D26-07B4-4EB1-83AD-94B09D461B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D45C12-E6AE-48A5-9FB4-BECCCEEF5BAA}"/>
              </a:ext>
            </a:extLst>
          </p:cNvPr>
          <p:cNvSpPr>
            <a:spLocks noGrp="1"/>
          </p:cNvSpPr>
          <p:nvPr>
            <p:ph type="dt" sz="half" idx="10"/>
          </p:nvPr>
        </p:nvSpPr>
        <p:spPr/>
        <p:txBody>
          <a:bodyPr/>
          <a:lstStyle>
            <a:lvl1pPr>
              <a:defRPr/>
            </a:lvl1pPr>
          </a:lstStyle>
          <a:p>
            <a:endParaRPr lang="en-GB" altLang="en-US"/>
          </a:p>
        </p:txBody>
      </p:sp>
      <p:sp>
        <p:nvSpPr>
          <p:cNvPr id="4" name="Footer Placeholder 3">
            <a:extLst>
              <a:ext uri="{FF2B5EF4-FFF2-40B4-BE49-F238E27FC236}">
                <a16:creationId xmlns:a16="http://schemas.microsoft.com/office/drawing/2014/main" id="{F63F5C52-6D5D-4BC1-A3ED-EA9B7E3C32B0}"/>
              </a:ext>
            </a:extLst>
          </p:cNvPr>
          <p:cNvSpPr>
            <a:spLocks noGrp="1"/>
          </p:cNvSpPr>
          <p:nvPr>
            <p:ph type="ftr" sz="quarter" idx="11"/>
          </p:nvPr>
        </p:nvSpPr>
        <p:spPr/>
        <p:txBody>
          <a:bodyPr/>
          <a:lstStyle>
            <a:lvl1pPr>
              <a:defRPr/>
            </a:lvl1pPr>
          </a:lstStyle>
          <a:p>
            <a:endParaRPr lang="en-GB" altLang="en-US"/>
          </a:p>
        </p:txBody>
      </p:sp>
      <p:sp>
        <p:nvSpPr>
          <p:cNvPr id="5" name="Slide Number Placeholder 4">
            <a:extLst>
              <a:ext uri="{FF2B5EF4-FFF2-40B4-BE49-F238E27FC236}">
                <a16:creationId xmlns:a16="http://schemas.microsoft.com/office/drawing/2014/main" id="{F40E3285-5A0D-4029-BB8E-18C67ABD904F}"/>
              </a:ext>
            </a:extLst>
          </p:cNvPr>
          <p:cNvSpPr>
            <a:spLocks noGrp="1"/>
          </p:cNvSpPr>
          <p:nvPr>
            <p:ph type="sldNum" sz="quarter" idx="12"/>
          </p:nvPr>
        </p:nvSpPr>
        <p:spPr/>
        <p:txBody>
          <a:bodyPr/>
          <a:lstStyle>
            <a:lvl1pPr>
              <a:defRPr/>
            </a:lvl1pPr>
          </a:lstStyle>
          <a:p>
            <a:fld id="{D4BE4CF0-CCE0-4CD3-8DF0-48AE01CFDF59}" type="slidenum">
              <a:rPr lang="en-GB" altLang="en-US"/>
              <a:pPr/>
              <a:t>‹#›</a:t>
            </a:fld>
            <a:endParaRPr lang="en-GB" altLang="en-US"/>
          </a:p>
        </p:txBody>
      </p:sp>
    </p:spTree>
    <p:extLst>
      <p:ext uri="{BB962C8B-B14F-4D97-AF65-F5344CB8AC3E}">
        <p14:creationId xmlns:p14="http://schemas.microsoft.com/office/powerpoint/2010/main" val="13754941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410A8F-3C90-459D-B44C-F4DBE565F2F3}"/>
              </a:ext>
            </a:extLst>
          </p:cNvPr>
          <p:cNvSpPr>
            <a:spLocks noGrp="1"/>
          </p:cNvSpPr>
          <p:nvPr>
            <p:ph type="dt" sz="half" idx="10"/>
          </p:nvPr>
        </p:nvSpPr>
        <p:spPr/>
        <p:txBody>
          <a:bodyPr/>
          <a:lstStyle>
            <a:lvl1pPr>
              <a:defRPr/>
            </a:lvl1pPr>
          </a:lstStyle>
          <a:p>
            <a:endParaRPr lang="en-GB" altLang="en-US"/>
          </a:p>
        </p:txBody>
      </p:sp>
      <p:sp>
        <p:nvSpPr>
          <p:cNvPr id="3" name="Footer Placeholder 2">
            <a:extLst>
              <a:ext uri="{FF2B5EF4-FFF2-40B4-BE49-F238E27FC236}">
                <a16:creationId xmlns:a16="http://schemas.microsoft.com/office/drawing/2014/main" id="{361FC2AC-B715-4D69-8AF5-F5D62FD23FBE}"/>
              </a:ext>
            </a:extLst>
          </p:cNvPr>
          <p:cNvSpPr>
            <a:spLocks noGrp="1"/>
          </p:cNvSpPr>
          <p:nvPr>
            <p:ph type="ftr" sz="quarter" idx="11"/>
          </p:nvPr>
        </p:nvSpPr>
        <p:spPr/>
        <p:txBody>
          <a:bodyPr/>
          <a:lstStyle>
            <a:lvl1pPr>
              <a:defRPr/>
            </a:lvl1pPr>
          </a:lstStyle>
          <a:p>
            <a:endParaRPr lang="en-GB" altLang="en-US"/>
          </a:p>
        </p:txBody>
      </p:sp>
      <p:sp>
        <p:nvSpPr>
          <p:cNvPr id="4" name="Slide Number Placeholder 3">
            <a:extLst>
              <a:ext uri="{FF2B5EF4-FFF2-40B4-BE49-F238E27FC236}">
                <a16:creationId xmlns:a16="http://schemas.microsoft.com/office/drawing/2014/main" id="{0F259FDB-8906-4989-877E-61722CBF909F}"/>
              </a:ext>
            </a:extLst>
          </p:cNvPr>
          <p:cNvSpPr>
            <a:spLocks noGrp="1"/>
          </p:cNvSpPr>
          <p:nvPr>
            <p:ph type="sldNum" sz="quarter" idx="12"/>
          </p:nvPr>
        </p:nvSpPr>
        <p:spPr/>
        <p:txBody>
          <a:bodyPr/>
          <a:lstStyle>
            <a:lvl1pPr>
              <a:defRPr/>
            </a:lvl1pPr>
          </a:lstStyle>
          <a:p>
            <a:fld id="{FB2DA28D-31BC-4E7A-8D3F-5B45F747894A}" type="slidenum">
              <a:rPr lang="en-GB" altLang="en-US"/>
              <a:pPr/>
              <a:t>‹#›</a:t>
            </a:fld>
            <a:endParaRPr lang="en-GB" altLang="en-US"/>
          </a:p>
        </p:txBody>
      </p:sp>
    </p:spTree>
    <p:extLst>
      <p:ext uri="{BB962C8B-B14F-4D97-AF65-F5344CB8AC3E}">
        <p14:creationId xmlns:p14="http://schemas.microsoft.com/office/powerpoint/2010/main" val="1236479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5E48-D43E-4EBF-9196-00A9EA299312}"/>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849711-B895-464E-839E-6781224909EF}"/>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B77633-7ADC-4BAF-AEAD-B0163364541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0A3C5-75F7-4A06-BA95-C90150F76DA9}"/>
              </a:ext>
            </a:extLst>
          </p:cNvPr>
          <p:cNvSpPr>
            <a:spLocks noGrp="1"/>
          </p:cNvSpPr>
          <p:nvPr>
            <p:ph type="dt" sz="half" idx="10"/>
          </p:nvPr>
        </p:nvSpPr>
        <p:spPr/>
        <p:txBody>
          <a:bodyPr/>
          <a:lstStyle>
            <a:lvl1pPr>
              <a:defRPr/>
            </a:lvl1pPr>
          </a:lstStyle>
          <a:p>
            <a:endParaRPr lang="en-GB" altLang="en-US"/>
          </a:p>
        </p:txBody>
      </p:sp>
      <p:sp>
        <p:nvSpPr>
          <p:cNvPr id="6" name="Footer Placeholder 5">
            <a:extLst>
              <a:ext uri="{FF2B5EF4-FFF2-40B4-BE49-F238E27FC236}">
                <a16:creationId xmlns:a16="http://schemas.microsoft.com/office/drawing/2014/main" id="{FB32D923-7C12-4E48-BDED-5ABF2FACF85C}"/>
              </a:ext>
            </a:extLst>
          </p:cNvPr>
          <p:cNvSpPr>
            <a:spLocks noGrp="1"/>
          </p:cNvSpPr>
          <p:nvPr>
            <p:ph type="ftr" sz="quarter" idx="11"/>
          </p:nvPr>
        </p:nvSpPr>
        <p:spPr/>
        <p:txBody>
          <a:bodyPr/>
          <a:lstStyle>
            <a:lvl1pPr>
              <a:defRPr/>
            </a:lvl1pPr>
          </a:lstStyle>
          <a:p>
            <a:endParaRPr lang="en-GB" altLang="en-US"/>
          </a:p>
        </p:txBody>
      </p:sp>
      <p:sp>
        <p:nvSpPr>
          <p:cNvPr id="7" name="Slide Number Placeholder 6">
            <a:extLst>
              <a:ext uri="{FF2B5EF4-FFF2-40B4-BE49-F238E27FC236}">
                <a16:creationId xmlns:a16="http://schemas.microsoft.com/office/drawing/2014/main" id="{765B5528-C3A5-4E21-8ABC-04627EF6CFED}"/>
              </a:ext>
            </a:extLst>
          </p:cNvPr>
          <p:cNvSpPr>
            <a:spLocks noGrp="1"/>
          </p:cNvSpPr>
          <p:nvPr>
            <p:ph type="sldNum" sz="quarter" idx="12"/>
          </p:nvPr>
        </p:nvSpPr>
        <p:spPr/>
        <p:txBody>
          <a:bodyPr/>
          <a:lstStyle>
            <a:lvl1pPr>
              <a:defRPr/>
            </a:lvl1pPr>
          </a:lstStyle>
          <a:p>
            <a:fld id="{0B730EF7-F388-4F1D-8F58-846ECACD282D}" type="slidenum">
              <a:rPr lang="en-GB" altLang="en-US"/>
              <a:pPr/>
              <a:t>‹#›</a:t>
            </a:fld>
            <a:endParaRPr lang="en-GB" altLang="en-US"/>
          </a:p>
        </p:txBody>
      </p:sp>
    </p:spTree>
    <p:extLst>
      <p:ext uri="{BB962C8B-B14F-4D97-AF65-F5344CB8AC3E}">
        <p14:creationId xmlns:p14="http://schemas.microsoft.com/office/powerpoint/2010/main" val="4145196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089F-8DD5-4448-B918-FF407D6F8515}"/>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CFD986-3677-4379-A42C-990B54421D53}"/>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A0701B-40A3-40DC-B1B7-7B34BB232D2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0FD083-9799-48F1-A8D7-36FC4D485A74}"/>
              </a:ext>
            </a:extLst>
          </p:cNvPr>
          <p:cNvSpPr>
            <a:spLocks noGrp="1"/>
          </p:cNvSpPr>
          <p:nvPr>
            <p:ph type="dt" sz="half" idx="10"/>
          </p:nvPr>
        </p:nvSpPr>
        <p:spPr/>
        <p:txBody>
          <a:bodyPr/>
          <a:lstStyle>
            <a:lvl1pPr>
              <a:defRPr/>
            </a:lvl1pPr>
          </a:lstStyle>
          <a:p>
            <a:endParaRPr lang="en-GB" altLang="en-US"/>
          </a:p>
        </p:txBody>
      </p:sp>
      <p:sp>
        <p:nvSpPr>
          <p:cNvPr id="6" name="Footer Placeholder 5">
            <a:extLst>
              <a:ext uri="{FF2B5EF4-FFF2-40B4-BE49-F238E27FC236}">
                <a16:creationId xmlns:a16="http://schemas.microsoft.com/office/drawing/2014/main" id="{35DEA5F7-2570-4496-90D2-F992377F17B9}"/>
              </a:ext>
            </a:extLst>
          </p:cNvPr>
          <p:cNvSpPr>
            <a:spLocks noGrp="1"/>
          </p:cNvSpPr>
          <p:nvPr>
            <p:ph type="ftr" sz="quarter" idx="11"/>
          </p:nvPr>
        </p:nvSpPr>
        <p:spPr/>
        <p:txBody>
          <a:bodyPr/>
          <a:lstStyle>
            <a:lvl1pPr>
              <a:defRPr/>
            </a:lvl1pPr>
          </a:lstStyle>
          <a:p>
            <a:endParaRPr lang="en-GB" altLang="en-US"/>
          </a:p>
        </p:txBody>
      </p:sp>
      <p:sp>
        <p:nvSpPr>
          <p:cNvPr id="7" name="Slide Number Placeholder 6">
            <a:extLst>
              <a:ext uri="{FF2B5EF4-FFF2-40B4-BE49-F238E27FC236}">
                <a16:creationId xmlns:a16="http://schemas.microsoft.com/office/drawing/2014/main" id="{AF230404-85B2-44E9-B601-2E592A8080CD}"/>
              </a:ext>
            </a:extLst>
          </p:cNvPr>
          <p:cNvSpPr>
            <a:spLocks noGrp="1"/>
          </p:cNvSpPr>
          <p:nvPr>
            <p:ph type="sldNum" sz="quarter" idx="12"/>
          </p:nvPr>
        </p:nvSpPr>
        <p:spPr/>
        <p:txBody>
          <a:bodyPr/>
          <a:lstStyle>
            <a:lvl1pPr>
              <a:defRPr/>
            </a:lvl1pPr>
          </a:lstStyle>
          <a:p>
            <a:fld id="{77FD6CBE-C016-41EC-9DFD-783BFE622A2B}" type="slidenum">
              <a:rPr lang="en-GB" altLang="en-US"/>
              <a:pPr/>
              <a:t>‹#›</a:t>
            </a:fld>
            <a:endParaRPr lang="en-GB" altLang="en-US"/>
          </a:p>
        </p:txBody>
      </p:sp>
    </p:spTree>
    <p:extLst>
      <p:ext uri="{BB962C8B-B14F-4D97-AF65-F5344CB8AC3E}">
        <p14:creationId xmlns:p14="http://schemas.microsoft.com/office/powerpoint/2010/main" val="314118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3EAA-6347-45F1-B1C7-C57DEEC12B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D4A54E-0465-4077-882B-D348B24D7C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366C3-3340-4841-819B-94D221AB9595}"/>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7630A4F9-B488-41A7-8024-5A3998E670AE}"/>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3BFCB557-D377-4D80-B13E-3BBC3E9E28EE}"/>
              </a:ext>
            </a:extLst>
          </p:cNvPr>
          <p:cNvSpPr>
            <a:spLocks noGrp="1"/>
          </p:cNvSpPr>
          <p:nvPr>
            <p:ph type="sldNum" sz="quarter" idx="12"/>
          </p:nvPr>
        </p:nvSpPr>
        <p:spPr/>
        <p:txBody>
          <a:bodyPr/>
          <a:lstStyle>
            <a:lvl1pPr>
              <a:defRPr/>
            </a:lvl1pPr>
          </a:lstStyle>
          <a:p>
            <a:fld id="{8F64A36A-8325-43BC-AC13-917C3826E1CC}" type="slidenum">
              <a:rPr lang="en-GB" altLang="en-US"/>
              <a:pPr/>
              <a:t>‹#›</a:t>
            </a:fld>
            <a:endParaRPr lang="en-GB" altLang="en-US"/>
          </a:p>
        </p:txBody>
      </p:sp>
    </p:spTree>
    <p:extLst>
      <p:ext uri="{BB962C8B-B14F-4D97-AF65-F5344CB8AC3E}">
        <p14:creationId xmlns:p14="http://schemas.microsoft.com/office/powerpoint/2010/main" val="2992267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036E93-0E71-41B8-A124-8E6181E5DD6F}"/>
              </a:ext>
            </a:extLst>
          </p:cNvPr>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10E8C2-F584-4BC0-BA37-DC620E6BB7EC}"/>
              </a:ext>
            </a:extLst>
          </p:cNvPr>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F60FB-9333-4B1D-9CC1-6599A95B451E}"/>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116CF4DF-FA73-4643-9E11-DBCE497AEE1C}"/>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5C48C35C-5116-4CCE-B247-6D807D532AAA}"/>
              </a:ext>
            </a:extLst>
          </p:cNvPr>
          <p:cNvSpPr>
            <a:spLocks noGrp="1"/>
          </p:cNvSpPr>
          <p:nvPr>
            <p:ph type="sldNum" sz="quarter" idx="12"/>
          </p:nvPr>
        </p:nvSpPr>
        <p:spPr/>
        <p:txBody>
          <a:bodyPr/>
          <a:lstStyle>
            <a:lvl1pPr>
              <a:defRPr/>
            </a:lvl1pPr>
          </a:lstStyle>
          <a:p>
            <a:fld id="{E5971153-9AA8-4015-AB3F-BEA0B3191C58}" type="slidenum">
              <a:rPr lang="en-GB" altLang="en-US"/>
              <a:pPr/>
              <a:t>‹#›</a:t>
            </a:fld>
            <a:endParaRPr lang="en-GB" altLang="en-US"/>
          </a:p>
        </p:txBody>
      </p:sp>
    </p:spTree>
    <p:extLst>
      <p:ext uri="{BB962C8B-B14F-4D97-AF65-F5344CB8AC3E}">
        <p14:creationId xmlns:p14="http://schemas.microsoft.com/office/powerpoint/2010/main" val="3052629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FA4F-D751-4069-981D-6A35C22DCC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93AC90-A993-4E7C-9AE9-A43172A55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30828E-3F1F-4C19-B690-D4B29419B41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199A06E-65C4-4909-848C-808FDF5F431E}"/>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DB959C1-888F-4C2F-89EF-3129414FBAEA}"/>
              </a:ext>
            </a:extLst>
          </p:cNvPr>
          <p:cNvSpPr>
            <a:spLocks noGrp="1"/>
          </p:cNvSpPr>
          <p:nvPr>
            <p:ph type="sldNum" sz="quarter" idx="12"/>
          </p:nvPr>
        </p:nvSpPr>
        <p:spPr/>
        <p:txBody>
          <a:bodyPr/>
          <a:lstStyle>
            <a:lvl1pPr>
              <a:defRPr/>
            </a:lvl1pPr>
          </a:lstStyle>
          <a:p>
            <a:fld id="{B932A046-0E55-41BB-AC51-3F3D21A3D413}" type="slidenum">
              <a:rPr lang="en-US" altLang="en-US"/>
              <a:pPr/>
              <a:t>‹#›</a:t>
            </a:fld>
            <a:endParaRPr lang="en-US" altLang="en-US"/>
          </a:p>
        </p:txBody>
      </p:sp>
    </p:spTree>
    <p:extLst>
      <p:ext uri="{BB962C8B-B14F-4D97-AF65-F5344CB8AC3E}">
        <p14:creationId xmlns:p14="http://schemas.microsoft.com/office/powerpoint/2010/main" val="16725180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8C5A-7B45-4CB6-A639-3756DC6F4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719E3-6D6C-4983-A763-B6A000FAC7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C6FDF-9F7F-4B79-9FB0-341B1A81C37B}"/>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EDF51CC-2BD7-4F7A-9A79-3F216703B073}"/>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749118A-8E07-44E2-827A-7B8E4C469EBD}"/>
              </a:ext>
            </a:extLst>
          </p:cNvPr>
          <p:cNvSpPr>
            <a:spLocks noGrp="1"/>
          </p:cNvSpPr>
          <p:nvPr>
            <p:ph type="sldNum" sz="quarter" idx="12"/>
          </p:nvPr>
        </p:nvSpPr>
        <p:spPr/>
        <p:txBody>
          <a:bodyPr/>
          <a:lstStyle>
            <a:lvl1pPr>
              <a:defRPr/>
            </a:lvl1pPr>
          </a:lstStyle>
          <a:p>
            <a:fld id="{A1BE3CDF-9E7D-4168-B96C-46E80C164D57}" type="slidenum">
              <a:rPr lang="en-US" altLang="en-US"/>
              <a:pPr/>
              <a:t>‹#›</a:t>
            </a:fld>
            <a:endParaRPr lang="en-US" altLang="en-US"/>
          </a:p>
        </p:txBody>
      </p:sp>
    </p:spTree>
    <p:extLst>
      <p:ext uri="{BB962C8B-B14F-4D97-AF65-F5344CB8AC3E}">
        <p14:creationId xmlns:p14="http://schemas.microsoft.com/office/powerpoint/2010/main" val="28762493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F2BE-273E-441D-AB8E-668807D7CF2E}"/>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86DBAC-A553-48D2-B223-FAC4499EDDF4}"/>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860D2F93-8DFB-4E20-A2BF-2D060FDB3A4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84467F0-95B7-4980-8999-5EBC4B339994}"/>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7545BD04-A828-4104-9E0D-84D1B6493D51}"/>
              </a:ext>
            </a:extLst>
          </p:cNvPr>
          <p:cNvSpPr>
            <a:spLocks noGrp="1"/>
          </p:cNvSpPr>
          <p:nvPr>
            <p:ph type="sldNum" sz="quarter" idx="12"/>
          </p:nvPr>
        </p:nvSpPr>
        <p:spPr/>
        <p:txBody>
          <a:bodyPr/>
          <a:lstStyle>
            <a:lvl1pPr>
              <a:defRPr/>
            </a:lvl1pPr>
          </a:lstStyle>
          <a:p>
            <a:fld id="{6EAE618F-0D31-4810-9FFE-EA4D71AA9AFF}" type="slidenum">
              <a:rPr lang="en-US" altLang="en-US"/>
              <a:pPr/>
              <a:t>‹#›</a:t>
            </a:fld>
            <a:endParaRPr lang="en-US" altLang="en-US"/>
          </a:p>
        </p:txBody>
      </p:sp>
    </p:spTree>
    <p:extLst>
      <p:ext uri="{BB962C8B-B14F-4D97-AF65-F5344CB8AC3E}">
        <p14:creationId xmlns:p14="http://schemas.microsoft.com/office/powerpoint/2010/main" val="300992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767CAFE-5EE3-472E-8B65-573F0AFBC645}" type="slidenum">
              <a:rPr lang="en-US"/>
              <a:pPr>
                <a:defRPr/>
              </a:pPr>
              <a:t>‹#›</a:t>
            </a:fld>
            <a:endParaRPr lang="en-US"/>
          </a:p>
        </p:txBody>
      </p:sp>
    </p:spTree>
    <p:extLst>
      <p:ext uri="{BB962C8B-B14F-4D97-AF65-F5344CB8AC3E}">
        <p14:creationId xmlns:p14="http://schemas.microsoft.com/office/powerpoint/2010/main" val="3942463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171C-E7BA-4CD6-B184-9286DE15D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674FF7-A909-421A-B548-8A60D386753A}"/>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2E7739-19E5-4352-A3EE-5D451A4B4A18}"/>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D694E0-6C4D-400F-80D1-FC1FD0A81029}"/>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F6389230-5C35-40AF-AFAE-BE61D1937DAB}"/>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E150DB8-5774-4B56-ACF1-1EFCA8BC06A9}"/>
              </a:ext>
            </a:extLst>
          </p:cNvPr>
          <p:cNvSpPr>
            <a:spLocks noGrp="1"/>
          </p:cNvSpPr>
          <p:nvPr>
            <p:ph type="sldNum" sz="quarter" idx="12"/>
          </p:nvPr>
        </p:nvSpPr>
        <p:spPr/>
        <p:txBody>
          <a:bodyPr/>
          <a:lstStyle>
            <a:lvl1pPr>
              <a:defRPr/>
            </a:lvl1pPr>
          </a:lstStyle>
          <a:p>
            <a:fld id="{74066ED5-CC7A-40E7-9624-5E4CCC756519}" type="slidenum">
              <a:rPr lang="en-US" altLang="en-US"/>
              <a:pPr/>
              <a:t>‹#›</a:t>
            </a:fld>
            <a:endParaRPr lang="en-US" altLang="en-US"/>
          </a:p>
        </p:txBody>
      </p:sp>
    </p:spTree>
    <p:extLst>
      <p:ext uri="{BB962C8B-B14F-4D97-AF65-F5344CB8AC3E}">
        <p14:creationId xmlns:p14="http://schemas.microsoft.com/office/powerpoint/2010/main" val="386149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5EA3-2406-4DC5-AC63-47111DA49101}"/>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E5A9FC-224E-4253-A36C-90238489F4E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789F9F-EC12-4865-9D47-CEADD7834152}"/>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3DA2C7-B9ED-4EDD-BE7D-5F455F8409CC}"/>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902DEE-0F92-4AFD-8771-36E7393B1327}"/>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4B7CF6-4383-4624-8EC9-42CC6C02B46C}"/>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9B2219DB-8FEE-4FAA-9A45-F2F3D9E08C42}"/>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F005F6F8-DEEA-4874-8AFE-3A6017AFC8E9}"/>
              </a:ext>
            </a:extLst>
          </p:cNvPr>
          <p:cNvSpPr>
            <a:spLocks noGrp="1"/>
          </p:cNvSpPr>
          <p:nvPr>
            <p:ph type="sldNum" sz="quarter" idx="12"/>
          </p:nvPr>
        </p:nvSpPr>
        <p:spPr/>
        <p:txBody>
          <a:bodyPr/>
          <a:lstStyle>
            <a:lvl1pPr>
              <a:defRPr/>
            </a:lvl1pPr>
          </a:lstStyle>
          <a:p>
            <a:fld id="{E3490B52-4342-42E6-A2A5-80A1A5A05C06}" type="slidenum">
              <a:rPr lang="en-US" altLang="en-US"/>
              <a:pPr/>
              <a:t>‹#›</a:t>
            </a:fld>
            <a:endParaRPr lang="en-US" altLang="en-US"/>
          </a:p>
        </p:txBody>
      </p:sp>
    </p:spTree>
    <p:extLst>
      <p:ext uri="{BB962C8B-B14F-4D97-AF65-F5344CB8AC3E}">
        <p14:creationId xmlns:p14="http://schemas.microsoft.com/office/powerpoint/2010/main" val="537025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12FA-EE46-4299-B259-B57ADA4557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5FB176-B2AA-48FB-9AFB-4E06946B0F67}"/>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1F0E63C1-4A81-4DE3-A960-83AD3636D66A}"/>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682BA4A0-E616-4A5A-88E6-5F82BAEBD99C}"/>
              </a:ext>
            </a:extLst>
          </p:cNvPr>
          <p:cNvSpPr>
            <a:spLocks noGrp="1"/>
          </p:cNvSpPr>
          <p:nvPr>
            <p:ph type="sldNum" sz="quarter" idx="12"/>
          </p:nvPr>
        </p:nvSpPr>
        <p:spPr/>
        <p:txBody>
          <a:bodyPr/>
          <a:lstStyle>
            <a:lvl1pPr>
              <a:defRPr/>
            </a:lvl1pPr>
          </a:lstStyle>
          <a:p>
            <a:fld id="{5164575B-37C6-476F-9303-AC06C4039C77}" type="slidenum">
              <a:rPr lang="en-US" altLang="en-US"/>
              <a:pPr/>
              <a:t>‹#›</a:t>
            </a:fld>
            <a:endParaRPr lang="en-US" altLang="en-US"/>
          </a:p>
        </p:txBody>
      </p:sp>
    </p:spTree>
    <p:extLst>
      <p:ext uri="{BB962C8B-B14F-4D97-AF65-F5344CB8AC3E}">
        <p14:creationId xmlns:p14="http://schemas.microsoft.com/office/powerpoint/2010/main" val="3631385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934F4A-1DF1-45BD-9574-7435E33879A9}"/>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C077F9BB-C2F7-4B20-8208-C3AA8C7829E7}"/>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13408D05-1421-4A03-B0F9-27B7764F700D}"/>
              </a:ext>
            </a:extLst>
          </p:cNvPr>
          <p:cNvSpPr>
            <a:spLocks noGrp="1"/>
          </p:cNvSpPr>
          <p:nvPr>
            <p:ph type="sldNum" sz="quarter" idx="12"/>
          </p:nvPr>
        </p:nvSpPr>
        <p:spPr/>
        <p:txBody>
          <a:bodyPr/>
          <a:lstStyle>
            <a:lvl1pPr>
              <a:defRPr/>
            </a:lvl1pPr>
          </a:lstStyle>
          <a:p>
            <a:fld id="{199044FA-993E-48D6-B329-3B77BBCDB3EB}" type="slidenum">
              <a:rPr lang="en-US" altLang="en-US"/>
              <a:pPr/>
              <a:t>‹#›</a:t>
            </a:fld>
            <a:endParaRPr lang="en-US" altLang="en-US"/>
          </a:p>
        </p:txBody>
      </p:sp>
    </p:spTree>
    <p:extLst>
      <p:ext uri="{BB962C8B-B14F-4D97-AF65-F5344CB8AC3E}">
        <p14:creationId xmlns:p14="http://schemas.microsoft.com/office/powerpoint/2010/main" val="339532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C808-C96A-4873-9B5E-E9E2C6AE150D}"/>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A9EB74-8197-4C40-B5FE-73E0FAB02026}"/>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EBB2B4-711A-486E-984F-A8FC30F0D09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817462-8A1A-42FD-A09A-C05CDF8042D7}"/>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B14553D0-4737-4900-A91A-6F2075605E10}"/>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C4CD515-9804-4305-BEF0-D13342A47D21}"/>
              </a:ext>
            </a:extLst>
          </p:cNvPr>
          <p:cNvSpPr>
            <a:spLocks noGrp="1"/>
          </p:cNvSpPr>
          <p:nvPr>
            <p:ph type="sldNum" sz="quarter" idx="12"/>
          </p:nvPr>
        </p:nvSpPr>
        <p:spPr/>
        <p:txBody>
          <a:bodyPr/>
          <a:lstStyle>
            <a:lvl1pPr>
              <a:defRPr/>
            </a:lvl1pPr>
          </a:lstStyle>
          <a:p>
            <a:fld id="{3F07E321-0D21-4004-85CF-634EC66E66B1}" type="slidenum">
              <a:rPr lang="en-US" altLang="en-US"/>
              <a:pPr/>
              <a:t>‹#›</a:t>
            </a:fld>
            <a:endParaRPr lang="en-US" altLang="en-US"/>
          </a:p>
        </p:txBody>
      </p:sp>
    </p:spTree>
    <p:extLst>
      <p:ext uri="{BB962C8B-B14F-4D97-AF65-F5344CB8AC3E}">
        <p14:creationId xmlns:p14="http://schemas.microsoft.com/office/powerpoint/2010/main" val="15766597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E962-1F34-4E41-9785-4B13E5EA77D2}"/>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50363C-00F9-4679-9AC3-D50C65EFE065}"/>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B40F2C-F025-4D2B-9D50-6B2645CFEE83}"/>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7DFF5-DCC9-4561-A6F2-5D4ED4AC28E0}"/>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53D4721-67FB-4E87-B25E-DA93BBECF49E}"/>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F53DBBF8-BE50-47EC-9720-BB9A128C41F4}"/>
              </a:ext>
            </a:extLst>
          </p:cNvPr>
          <p:cNvSpPr>
            <a:spLocks noGrp="1"/>
          </p:cNvSpPr>
          <p:nvPr>
            <p:ph type="sldNum" sz="quarter" idx="12"/>
          </p:nvPr>
        </p:nvSpPr>
        <p:spPr/>
        <p:txBody>
          <a:bodyPr/>
          <a:lstStyle>
            <a:lvl1pPr>
              <a:defRPr/>
            </a:lvl1pPr>
          </a:lstStyle>
          <a:p>
            <a:fld id="{153D2470-7330-4AD4-A210-718D4DD29C9C}" type="slidenum">
              <a:rPr lang="en-US" altLang="en-US"/>
              <a:pPr/>
              <a:t>‹#›</a:t>
            </a:fld>
            <a:endParaRPr lang="en-US" altLang="en-US"/>
          </a:p>
        </p:txBody>
      </p:sp>
    </p:spTree>
    <p:extLst>
      <p:ext uri="{BB962C8B-B14F-4D97-AF65-F5344CB8AC3E}">
        <p14:creationId xmlns:p14="http://schemas.microsoft.com/office/powerpoint/2010/main" val="3203276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E999-B671-4E21-8CC4-200C05206B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89BB1E-EDC9-4B3F-80E5-77BA9AA3C6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D8370B-410A-410B-A1EF-7DEF0F26C0D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98698ED-4281-420E-855E-7390BB77EFF1}"/>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7819CD1-B1A1-4D05-873C-811319995020}"/>
              </a:ext>
            </a:extLst>
          </p:cNvPr>
          <p:cNvSpPr>
            <a:spLocks noGrp="1"/>
          </p:cNvSpPr>
          <p:nvPr>
            <p:ph type="sldNum" sz="quarter" idx="12"/>
          </p:nvPr>
        </p:nvSpPr>
        <p:spPr/>
        <p:txBody>
          <a:bodyPr/>
          <a:lstStyle>
            <a:lvl1pPr>
              <a:defRPr/>
            </a:lvl1pPr>
          </a:lstStyle>
          <a:p>
            <a:fld id="{DC935360-4402-433F-8750-A6CDB9476AEB}" type="slidenum">
              <a:rPr lang="en-US" altLang="en-US"/>
              <a:pPr/>
              <a:t>‹#›</a:t>
            </a:fld>
            <a:endParaRPr lang="en-US" altLang="en-US"/>
          </a:p>
        </p:txBody>
      </p:sp>
    </p:spTree>
    <p:extLst>
      <p:ext uri="{BB962C8B-B14F-4D97-AF65-F5344CB8AC3E}">
        <p14:creationId xmlns:p14="http://schemas.microsoft.com/office/powerpoint/2010/main" val="1613267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BCF367-5C95-43A5-A262-AF396DB2D3E0}"/>
              </a:ext>
            </a:extLst>
          </p:cNvPr>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5B3CCC-E72E-483E-8B5A-7E07D6DCEFA0}"/>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D9AA27-7F8B-456C-A1EB-50849FF167C9}"/>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A5E360E1-4840-43AD-A530-057F05B2C674}"/>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8261CFF-43FD-40BA-AB3D-11076D3393A1}"/>
              </a:ext>
            </a:extLst>
          </p:cNvPr>
          <p:cNvSpPr>
            <a:spLocks noGrp="1"/>
          </p:cNvSpPr>
          <p:nvPr>
            <p:ph type="sldNum" sz="quarter" idx="12"/>
          </p:nvPr>
        </p:nvSpPr>
        <p:spPr/>
        <p:txBody>
          <a:bodyPr/>
          <a:lstStyle>
            <a:lvl1pPr>
              <a:defRPr/>
            </a:lvl1pPr>
          </a:lstStyle>
          <a:p>
            <a:fld id="{FFABD729-123C-48BB-A781-F24363E6298D}" type="slidenum">
              <a:rPr lang="en-US" altLang="en-US"/>
              <a:pPr/>
              <a:t>‹#›</a:t>
            </a:fld>
            <a:endParaRPr lang="en-US" altLang="en-US"/>
          </a:p>
        </p:txBody>
      </p:sp>
    </p:spTree>
    <p:extLst>
      <p:ext uri="{BB962C8B-B14F-4D97-AF65-F5344CB8AC3E}">
        <p14:creationId xmlns:p14="http://schemas.microsoft.com/office/powerpoint/2010/main" val="2690910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7ADC74-30F2-4E67-856C-55FA085A4086}"/>
              </a:ext>
            </a:extLst>
          </p:cNvPr>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7832202C-8245-4EDD-97BB-E7D49FC74B26}"/>
              </a:ext>
            </a:extLst>
          </p:cNvPr>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867F3539-0D11-400A-B3D9-B4C5D8A24829}"/>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CD0E24E1-EAD8-4C4C-89CA-EB6B7766E45D}"/>
              </a:ext>
            </a:extLst>
          </p:cNvPr>
          <p:cNvSpPr>
            <a:spLocks noGrp="1"/>
          </p:cNvSpPr>
          <p:nvPr>
            <p:ph type="sldNum" sz="quarter" idx="12"/>
          </p:nvPr>
        </p:nvSpPr>
        <p:spPr>
          <a:xfrm>
            <a:off x="10710333" y="6199188"/>
            <a:ext cx="1481667" cy="476250"/>
          </a:xfrm>
        </p:spPr>
        <p:txBody>
          <a:bodyPr/>
          <a:lstStyle>
            <a:lvl1pPr>
              <a:defRPr/>
            </a:lvl1pPr>
          </a:lstStyle>
          <a:p>
            <a:fld id="{FE3FDEB6-7DE0-47DA-B1D3-151882509617}" type="slidenum">
              <a:rPr lang="en-US" altLang="en-US"/>
              <a:pPr/>
              <a:t>‹#›</a:t>
            </a:fld>
            <a:endParaRPr lang="en-US" altLang="en-US"/>
          </a:p>
        </p:txBody>
      </p:sp>
    </p:spTree>
    <p:extLst>
      <p:ext uri="{BB962C8B-B14F-4D97-AF65-F5344CB8AC3E}">
        <p14:creationId xmlns:p14="http://schemas.microsoft.com/office/powerpoint/2010/main" val="31330406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D55F-8BFA-42B4-9370-FEB5A3C71876}"/>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802E228-43E2-47A0-9151-B88DE1BBCE6E}"/>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39578B-595D-4FB9-BBD1-F70F80108AF1}"/>
              </a:ext>
            </a:extLst>
          </p:cNvPr>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F6FC8AD3-9026-4BCD-BCF6-C77DB9134058}"/>
              </a:ext>
            </a:extLst>
          </p:cNvPr>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DF7AF2EA-D154-4B97-9B3C-87ED2FF0A9D8}"/>
              </a:ext>
            </a:extLst>
          </p:cNvPr>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85959124-76E3-4B97-9132-3708668FD692}"/>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2BC480F3-D157-4F0D-989B-F77BB9845FCE}"/>
              </a:ext>
            </a:extLst>
          </p:cNvPr>
          <p:cNvSpPr>
            <a:spLocks noGrp="1"/>
          </p:cNvSpPr>
          <p:nvPr>
            <p:ph type="sldNum" sz="quarter" idx="12"/>
          </p:nvPr>
        </p:nvSpPr>
        <p:spPr>
          <a:xfrm>
            <a:off x="10710333" y="6199188"/>
            <a:ext cx="1481667" cy="476250"/>
          </a:xfrm>
        </p:spPr>
        <p:txBody>
          <a:bodyPr/>
          <a:lstStyle>
            <a:lvl1pPr>
              <a:defRPr/>
            </a:lvl1pPr>
          </a:lstStyle>
          <a:p>
            <a:fld id="{95BD6AF7-1ACE-48D1-840E-407768BCA587}" type="slidenum">
              <a:rPr lang="en-US" altLang="en-US"/>
              <a:pPr/>
              <a:t>‹#›</a:t>
            </a:fld>
            <a:endParaRPr lang="en-US" altLang="en-US"/>
          </a:p>
        </p:txBody>
      </p:sp>
    </p:spTree>
    <p:extLst>
      <p:ext uri="{BB962C8B-B14F-4D97-AF65-F5344CB8AC3E}">
        <p14:creationId xmlns:p14="http://schemas.microsoft.com/office/powerpoint/2010/main" val="193437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7623C10-FD22-498A-B5D2-7927FD47D1BE}" type="slidenum">
              <a:rPr lang="en-US"/>
              <a:pPr>
                <a:defRPr/>
              </a:pPr>
              <a:t>‹#›</a:t>
            </a:fld>
            <a:endParaRPr lang="en-US"/>
          </a:p>
        </p:txBody>
      </p:sp>
    </p:spTree>
    <p:extLst>
      <p:ext uri="{BB962C8B-B14F-4D97-AF65-F5344CB8AC3E}">
        <p14:creationId xmlns:p14="http://schemas.microsoft.com/office/powerpoint/2010/main" val="20836797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3FAF-FFAE-4554-B5C9-7D1136DF65A8}"/>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25B5D2-E366-47A3-8DE4-6AAD0F1821DF}"/>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DDF902-4026-4A08-BD2B-EB10DE564C6A}"/>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95E247-A108-41D7-8913-9B315E41EFAD}"/>
              </a:ext>
            </a:extLst>
          </p:cNvPr>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479AF80-F296-416A-8B19-BC0B54F34EA3}"/>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020341B3-C40A-4B0A-8C67-2279782C8966}"/>
              </a:ext>
            </a:extLst>
          </p:cNvPr>
          <p:cNvSpPr>
            <a:spLocks noGrp="1"/>
          </p:cNvSpPr>
          <p:nvPr>
            <p:ph type="sldNum" sz="quarter" idx="12"/>
          </p:nvPr>
        </p:nvSpPr>
        <p:spPr>
          <a:xfrm>
            <a:off x="10710333" y="6199188"/>
            <a:ext cx="1481667" cy="476250"/>
          </a:xfrm>
        </p:spPr>
        <p:txBody>
          <a:bodyPr/>
          <a:lstStyle>
            <a:lvl1pPr>
              <a:defRPr/>
            </a:lvl1pPr>
          </a:lstStyle>
          <a:p>
            <a:fld id="{63711BBA-5BDD-43C6-945F-5147993BE4D0}" type="slidenum">
              <a:rPr lang="en-US" altLang="en-US"/>
              <a:pPr/>
              <a:t>‹#›</a:t>
            </a:fld>
            <a:endParaRPr lang="en-US" altLang="en-US"/>
          </a:p>
        </p:txBody>
      </p:sp>
    </p:spTree>
    <p:extLst>
      <p:ext uri="{BB962C8B-B14F-4D97-AF65-F5344CB8AC3E}">
        <p14:creationId xmlns:p14="http://schemas.microsoft.com/office/powerpoint/2010/main" val="2034356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4D16710-39EC-47DD-9925-5BE00B01D438}" type="slidenum">
              <a:rPr lang="en-US"/>
              <a:pPr>
                <a:defRPr/>
              </a:pPr>
              <a:t>‹#›</a:t>
            </a:fld>
            <a:endParaRPr lang="en-US"/>
          </a:p>
        </p:txBody>
      </p:sp>
    </p:spTree>
    <p:extLst>
      <p:ext uri="{BB962C8B-B14F-4D97-AF65-F5344CB8AC3E}">
        <p14:creationId xmlns:p14="http://schemas.microsoft.com/office/powerpoint/2010/main" val="385849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0B64733-167E-4471-B85D-B8258D6C1F9B}" type="slidenum">
              <a:rPr lang="en-US"/>
              <a:pPr>
                <a:defRPr/>
              </a:pPr>
              <a:t>‹#›</a:t>
            </a:fld>
            <a:endParaRPr lang="en-US"/>
          </a:p>
        </p:txBody>
      </p:sp>
    </p:spTree>
    <p:extLst>
      <p:ext uri="{BB962C8B-B14F-4D97-AF65-F5344CB8AC3E}">
        <p14:creationId xmlns:p14="http://schemas.microsoft.com/office/powerpoint/2010/main" val="190007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356997A8-46C5-4A7E-945C-23E1739EA038}" type="slidenum">
              <a:rPr lang="en-US"/>
              <a:pPr>
                <a:defRPr/>
              </a:pPr>
              <a:t>‹#›</a:t>
            </a:fld>
            <a:endParaRPr lang="en-US"/>
          </a:p>
        </p:txBody>
      </p:sp>
    </p:spTree>
    <p:extLst>
      <p:ext uri="{BB962C8B-B14F-4D97-AF65-F5344CB8AC3E}">
        <p14:creationId xmlns:p14="http://schemas.microsoft.com/office/powerpoint/2010/main" val="2510134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7AC5564-F475-476E-90CA-23C03AC5BD54}" type="slidenum">
              <a:rPr lang="en-US"/>
              <a:pPr>
                <a:defRPr/>
              </a:pPr>
              <a:t>‹#›</a:t>
            </a:fld>
            <a:endParaRPr lang="en-US"/>
          </a:p>
        </p:txBody>
      </p:sp>
    </p:spTree>
    <p:extLst>
      <p:ext uri="{BB962C8B-B14F-4D97-AF65-F5344CB8AC3E}">
        <p14:creationId xmlns:p14="http://schemas.microsoft.com/office/powerpoint/2010/main" val="1935275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DB28343-5F89-4BE3-8FC6-2CF3AE05BD27}" type="slidenum">
              <a:rPr lang="en-US"/>
              <a:pPr>
                <a:defRPr/>
              </a:pPr>
              <a:t>‹#›</a:t>
            </a:fld>
            <a:endParaRPr lang="en-US"/>
          </a:p>
        </p:txBody>
      </p:sp>
    </p:spTree>
    <p:extLst>
      <p:ext uri="{BB962C8B-B14F-4D97-AF65-F5344CB8AC3E}">
        <p14:creationId xmlns:p14="http://schemas.microsoft.com/office/powerpoint/2010/main" val="71314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custDataLst>
              <p:tags r:id="rId17"/>
            </p:custDataLst>
          </p:nvPr>
        </p:nvSpPr>
        <p:spPr bwMode="auto">
          <a:xfrm>
            <a:off x="914400" y="609600"/>
            <a:ext cx="1036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8131" name="Rectangle 3"/>
          <p:cNvSpPr>
            <a:spLocks noGrp="1" noChangeArrowheads="1"/>
          </p:cNvSpPr>
          <p:nvPr>
            <p:ph type="body" idx="1"/>
            <p:custDataLst>
              <p:tags r:id="rId18"/>
            </p:custDataLst>
          </p:nvPr>
        </p:nvSpPr>
        <p:spPr bwMode="auto">
          <a:xfrm>
            <a:off x="914400" y="19812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1140" name="Rectangle 4"/>
          <p:cNvSpPr>
            <a:spLocks noGrp="1" noChangeArrowheads="1"/>
          </p:cNvSpPr>
          <p:nvPr>
            <p:ph type="dt" sz="half" idx="2"/>
            <p:custDataLst>
              <p:tags r:id="rId19"/>
            </p:custDataLst>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20"/>
            </p:custDataLst>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21"/>
            </p:custDataLst>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6781DF66-22F5-4D0D-8140-324B40346B20}" type="slidenum">
              <a:rPr lang="en-US"/>
              <a:pPr>
                <a:defRPr/>
              </a:pPr>
              <a:t>‹#›</a:t>
            </a:fld>
            <a:endParaRPr lang="en-US"/>
          </a:p>
        </p:txBody>
      </p:sp>
    </p:spTree>
    <p:extLst>
      <p:ext uri="{BB962C8B-B14F-4D97-AF65-F5344CB8AC3E}">
        <p14:creationId xmlns:p14="http://schemas.microsoft.com/office/powerpoint/2010/main" val="3664061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E0929F5B-B9C5-46C0-AB40-07B68A5BAAC7}"/>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226307" name="Rectangle 3">
            <a:extLst>
              <a:ext uri="{FF2B5EF4-FFF2-40B4-BE49-F238E27FC236}">
                <a16:creationId xmlns:a16="http://schemas.microsoft.com/office/drawing/2014/main" id="{19E839F8-11C9-46FE-9CE9-D6E998819A67}"/>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226308" name="Rectangle 4">
            <a:extLst>
              <a:ext uri="{FF2B5EF4-FFF2-40B4-BE49-F238E27FC236}">
                <a16:creationId xmlns:a16="http://schemas.microsoft.com/office/drawing/2014/main" id="{F29AE57F-4974-426B-B8E4-159CEE3B6C04}"/>
              </a:ext>
            </a:extLst>
          </p:cNvPr>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sz="1400">
                <a:latin typeface="+mn-lt"/>
              </a:defRPr>
            </a:lvl1pPr>
          </a:lstStyle>
          <a:p>
            <a:endParaRPr lang="en-GB" altLang="en-US"/>
          </a:p>
        </p:txBody>
      </p:sp>
      <p:sp>
        <p:nvSpPr>
          <p:cNvPr id="226309" name="Rectangle 5">
            <a:extLst>
              <a:ext uri="{FF2B5EF4-FFF2-40B4-BE49-F238E27FC236}">
                <a16:creationId xmlns:a16="http://schemas.microsoft.com/office/drawing/2014/main" id="{7005F13E-F56F-4F14-9883-8CD9B3E10F15}"/>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sz="1400">
                <a:latin typeface="+mn-lt"/>
              </a:defRPr>
            </a:lvl1pPr>
          </a:lstStyle>
          <a:p>
            <a:endParaRPr lang="en-GB" altLang="en-US"/>
          </a:p>
        </p:txBody>
      </p:sp>
      <p:sp>
        <p:nvSpPr>
          <p:cNvPr id="226310" name="Rectangle 6">
            <a:extLst>
              <a:ext uri="{FF2B5EF4-FFF2-40B4-BE49-F238E27FC236}">
                <a16:creationId xmlns:a16="http://schemas.microsoft.com/office/drawing/2014/main" id="{EC07BADF-F284-4CBF-9EDB-A6F94CA3B0C9}"/>
              </a:ext>
            </a:extLst>
          </p:cNvPr>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mn-lt"/>
              </a:defRPr>
            </a:lvl1pPr>
          </a:lstStyle>
          <a:p>
            <a:fld id="{25F51134-4636-4A9B-8495-C4FF3BE375FF}" type="slidenum">
              <a:rPr lang="en-GB" altLang="en-US"/>
              <a:pPr/>
              <a:t>‹#›</a:t>
            </a:fld>
            <a:endParaRPr lang="en-GB" altLang="en-US"/>
          </a:p>
        </p:txBody>
      </p:sp>
    </p:spTree>
    <p:extLst>
      <p:ext uri="{BB962C8B-B14F-4D97-AF65-F5344CB8AC3E}">
        <p14:creationId xmlns:p14="http://schemas.microsoft.com/office/powerpoint/2010/main" val="412660905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1D20F88-9933-4F03-8E06-DE39E117209F}"/>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7411" name="Rectangle 3">
            <a:extLst>
              <a:ext uri="{FF2B5EF4-FFF2-40B4-BE49-F238E27FC236}">
                <a16:creationId xmlns:a16="http://schemas.microsoft.com/office/drawing/2014/main" id="{FE41152F-40C9-4C72-974E-1C10443551D5}"/>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7412" name="Rectangle 4">
            <a:extLst>
              <a:ext uri="{FF2B5EF4-FFF2-40B4-BE49-F238E27FC236}">
                <a16:creationId xmlns:a16="http://schemas.microsoft.com/office/drawing/2014/main" id="{26E0F261-C86A-417D-AD6C-139A59339CDD}"/>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sz="1400"/>
            </a:lvl1pPr>
          </a:lstStyle>
          <a:p>
            <a:endParaRPr lang="en-US" altLang="en-US"/>
          </a:p>
        </p:txBody>
      </p:sp>
      <p:sp>
        <p:nvSpPr>
          <p:cNvPr id="17413" name="Rectangle 5">
            <a:extLst>
              <a:ext uri="{FF2B5EF4-FFF2-40B4-BE49-F238E27FC236}">
                <a16:creationId xmlns:a16="http://schemas.microsoft.com/office/drawing/2014/main" id="{292839F4-C91B-4A64-8F27-1ACF4EB22690}"/>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sz="1400"/>
            </a:lvl1pPr>
          </a:lstStyle>
          <a:p>
            <a:endParaRPr lang="en-US" altLang="en-US"/>
          </a:p>
        </p:txBody>
      </p:sp>
      <p:sp>
        <p:nvSpPr>
          <p:cNvPr id="17414" name="Rectangle 6">
            <a:extLst>
              <a:ext uri="{FF2B5EF4-FFF2-40B4-BE49-F238E27FC236}">
                <a16:creationId xmlns:a16="http://schemas.microsoft.com/office/drawing/2014/main" id="{75FFF6F5-5782-40ED-A0E7-108EFC18DDB1}"/>
              </a:ext>
            </a:extLst>
          </p:cNvPr>
          <p:cNvSpPr>
            <a:spLocks noGrp="1" noChangeArrowheads="1"/>
          </p:cNvSpPr>
          <p:nvPr>
            <p:ph type="sldNum" sz="quarter" idx="4"/>
          </p:nvPr>
        </p:nvSpPr>
        <p:spPr bwMode="auto">
          <a:xfrm>
            <a:off x="10710333" y="6199188"/>
            <a:ext cx="148166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400"/>
            </a:lvl1pPr>
          </a:lstStyle>
          <a:p>
            <a:fld id="{7305D12F-7C94-4455-906D-08C2308FB333}" type="slidenum">
              <a:rPr lang="en-US" altLang="en-US"/>
              <a:pPr/>
              <a:t>‹#›</a:t>
            </a:fld>
            <a:endParaRPr lang="en-US" altLang="en-US"/>
          </a:p>
        </p:txBody>
      </p:sp>
    </p:spTree>
    <p:extLst>
      <p:ext uri="{BB962C8B-B14F-4D97-AF65-F5344CB8AC3E}">
        <p14:creationId xmlns:p14="http://schemas.microsoft.com/office/powerpoint/2010/main" val="32286115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3.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14.jpe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3.png"/><Relationship Id="rId2" Type="http://schemas.openxmlformats.org/officeDocument/2006/relationships/tags" Target="../tags/tag62.xml"/><Relationship Id="rId1" Type="http://schemas.openxmlformats.org/officeDocument/2006/relationships/themeOverride" Target="../theme/themeOverride6.xml"/><Relationship Id="rId6" Type="http://schemas.openxmlformats.org/officeDocument/2006/relationships/tags" Target="../tags/tag66.xml"/><Relationship Id="rId11" Type="http://schemas.openxmlformats.org/officeDocument/2006/relationships/notesSlide" Target="../notesSlides/notesSlide6.xml"/><Relationship Id="rId5" Type="http://schemas.openxmlformats.org/officeDocument/2006/relationships/tags" Target="../tags/tag65.xml"/><Relationship Id="rId15" Type="http://schemas.openxmlformats.org/officeDocument/2006/relationships/image" Target="../media/image16.png"/><Relationship Id="rId10" Type="http://schemas.openxmlformats.org/officeDocument/2006/relationships/slideLayout" Target="../slideLayouts/slideLayout2.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26" Type="http://schemas.openxmlformats.org/officeDocument/2006/relationships/oleObject" Target="../embeddings/oleObject4.bin"/><Relationship Id="rId3" Type="http://schemas.openxmlformats.org/officeDocument/2006/relationships/tags" Target="../tags/tag70.xml"/><Relationship Id="rId21" Type="http://schemas.openxmlformats.org/officeDocument/2006/relationships/slideLayout" Target="../slideLayouts/slideLayout7.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image" Target="../media/image20.emf"/><Relationship Id="rId2" Type="http://schemas.openxmlformats.org/officeDocument/2006/relationships/vmlDrawing" Target="../drawings/vmlDrawing4.vml"/><Relationship Id="rId16" Type="http://schemas.openxmlformats.org/officeDocument/2006/relationships/tags" Target="../tags/tag83.xml"/><Relationship Id="rId20" Type="http://schemas.openxmlformats.org/officeDocument/2006/relationships/tags" Target="../tags/tag87.xml"/><Relationship Id="rId1" Type="http://schemas.openxmlformats.org/officeDocument/2006/relationships/themeOverride" Target="../theme/themeOverride7.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19.emf"/><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image" Target="../media/image18.emf"/><Relationship Id="rId10" Type="http://schemas.openxmlformats.org/officeDocument/2006/relationships/tags" Target="../tags/tag77.xml"/><Relationship Id="rId19" Type="http://schemas.openxmlformats.org/officeDocument/2006/relationships/tags" Target="../tags/tag8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notesSlide" Target="../notesSlides/notesSlide7.xml"/><Relationship Id="rId27" Type="http://schemas.openxmlformats.org/officeDocument/2006/relationships/image" Target="../media/image17.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6.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5.wmf"/><Relationship Id="rId5" Type="http://schemas.openxmlformats.org/officeDocument/2006/relationships/oleObject" Target="../embeddings/oleObject8.bin"/><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6.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3.jpe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notesSlide" Target="../notesSlides/notesSlide1.xml"/><Relationship Id="rId5" Type="http://schemas.openxmlformats.org/officeDocument/2006/relationships/tags" Target="../tags/tag49.xml"/><Relationship Id="rId10" Type="http://schemas.openxmlformats.org/officeDocument/2006/relationships/slideLayout" Target="../slideLayouts/slideLayout2.xml"/><Relationship Id="rId4" Type="http://schemas.openxmlformats.org/officeDocument/2006/relationships/tags" Target="../tags/tag48.xml"/><Relationship Id="rId9" Type="http://schemas.openxmlformats.org/officeDocument/2006/relationships/tags" Target="../tags/tag5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90.xml"/><Relationship Id="rId7" Type="http://schemas.openxmlformats.org/officeDocument/2006/relationships/image" Target="../media/image7.emf"/><Relationship Id="rId2" Type="http://schemas.openxmlformats.org/officeDocument/2006/relationships/vmlDrawing" Target="../drawings/vmlDrawing8.vml"/><Relationship Id="rId1" Type="http://schemas.openxmlformats.org/officeDocument/2006/relationships/themeOverride" Target="../theme/themeOverride8.x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1.xm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3.jpe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tags" Target="../tags/tag5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notesSlide" Target="../notesSlides/notesSlide16.xml"/><Relationship Id="rId5" Type="http://schemas.openxmlformats.org/officeDocument/2006/relationships/slideLayout" Target="../slideLayouts/slideLayout14.xml"/><Relationship Id="rId4" Type="http://schemas.openxmlformats.org/officeDocument/2006/relationships/tags" Target="../tags/tag9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58.xml"/><Relationship Id="rId7" Type="http://schemas.openxmlformats.org/officeDocument/2006/relationships/image" Target="../media/image3.jpeg"/><Relationship Id="rId2" Type="http://schemas.openxmlformats.org/officeDocument/2006/relationships/vmlDrawing" Target="../drawings/vmlDrawing1.vml"/><Relationship Id="rId1" Type="http://schemas.openxmlformats.org/officeDocument/2006/relationships/themeOverride" Target="../theme/themeOverride3.x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9.xml"/><Relationship Id="rId7" Type="http://schemas.openxmlformats.org/officeDocument/2006/relationships/image" Target="../media/image6.emf"/><Relationship Id="rId2" Type="http://schemas.openxmlformats.org/officeDocument/2006/relationships/vmlDrawing" Target="../drawings/vmlDrawing2.vml"/><Relationship Id="rId1" Type="http://schemas.openxmlformats.org/officeDocument/2006/relationships/themeOverride" Target="../theme/themeOverride4.xml"/><Relationship Id="rId6" Type="http://schemas.openxmlformats.org/officeDocument/2006/relationships/oleObject" Target="../embeddings/oleObject2.bin"/><Relationship Id="rId5" Type="http://schemas.openxmlformats.org/officeDocument/2006/relationships/notesSlide" Target="../notesSlides/notesSlide3.xml"/><Relationship Id="rId4" Type="http://schemas.openxmlformats.org/officeDocument/2006/relationships/slideLayout" Target="../slideLayouts/slideLayout1.xml"/><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0.xml"/><Relationship Id="rId7" Type="http://schemas.openxmlformats.org/officeDocument/2006/relationships/image" Target="../media/image7.emf"/><Relationship Id="rId2" Type="http://schemas.openxmlformats.org/officeDocument/2006/relationships/vmlDrawing" Target="../drawings/vmlDrawing3.vml"/><Relationship Id="rId1" Type="http://schemas.openxmlformats.org/officeDocument/2006/relationships/themeOverride" Target="../theme/themeOverride5.xml"/><Relationship Id="rId6" Type="http://schemas.openxmlformats.org/officeDocument/2006/relationships/oleObject" Target="../embeddings/oleObject3.bin"/><Relationship Id="rId5" Type="http://schemas.openxmlformats.org/officeDocument/2006/relationships/notesSlide" Target="../notesSlides/notesSlide4.xml"/><Relationship Id="rId4" Type="http://schemas.openxmlformats.org/officeDocument/2006/relationships/slideLayout" Target="../slideLayouts/slideLayout1.xml"/><Relationship Id="rId9"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E4E1F-6401-496B-A2C8-2392197340B5}"/>
              </a:ext>
            </a:extLst>
          </p:cNvPr>
          <p:cNvSpPr>
            <a:spLocks noGrp="1"/>
          </p:cNvSpPr>
          <p:nvPr>
            <p:ph type="sldNum" sz="quarter" idx="12"/>
          </p:nvPr>
        </p:nvSpPr>
        <p:spPr/>
        <p:txBody>
          <a:bodyPr/>
          <a:lstStyle/>
          <a:p>
            <a:fld id="{FB2DA28D-31BC-4E7A-8D3F-5B45F747894A}" type="slidenum">
              <a:rPr lang="en-GB" altLang="en-US" smtClean="0"/>
              <a:pPr/>
              <a:t>1</a:t>
            </a:fld>
            <a:endParaRPr lang="en-GB" altLang="en-US"/>
          </a:p>
        </p:txBody>
      </p:sp>
      <p:sp>
        <p:nvSpPr>
          <p:cNvPr id="4" name="Rectangle 3">
            <a:extLst>
              <a:ext uri="{FF2B5EF4-FFF2-40B4-BE49-F238E27FC236}">
                <a16:creationId xmlns:a16="http://schemas.microsoft.com/office/drawing/2014/main" id="{F6E1CE65-840C-4FE1-949B-FF910DF19D44}"/>
              </a:ext>
            </a:extLst>
          </p:cNvPr>
          <p:cNvSpPr/>
          <p:nvPr/>
        </p:nvSpPr>
        <p:spPr>
          <a:xfrm>
            <a:off x="2371870" y="996608"/>
            <a:ext cx="7222367"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0066"/>
                </a:solidFill>
                <a:effectLst/>
                <a:uLnTx/>
                <a:uFillTx/>
                <a:latin typeface="Arial"/>
                <a:cs typeface="Arial"/>
              </a:rPr>
              <a:t>Ion Channels are Biological Devices</a:t>
            </a:r>
            <a:endParaRPr kumimoji="0" lang="en-US" sz="1800" b="1" i="0" u="none" strike="noStrike" kern="0" cap="none" spc="0" normalizeH="0" baseline="0" noProof="0" dirty="0">
              <a:ln>
                <a:noFill/>
              </a:ln>
              <a:solidFill>
                <a:sysClr val="windowText" lastClr="000000"/>
              </a:solidFill>
              <a:effectLst/>
              <a:uLnTx/>
              <a:uFillTx/>
            </a:endParaRPr>
          </a:p>
        </p:txBody>
      </p:sp>
      <p:sp>
        <p:nvSpPr>
          <p:cNvPr id="5" name="TextBox 4">
            <a:extLst>
              <a:ext uri="{FF2B5EF4-FFF2-40B4-BE49-F238E27FC236}">
                <a16:creationId xmlns:a16="http://schemas.microsoft.com/office/drawing/2014/main" id="{99E236EB-4AEE-4247-934A-DF8037F631E7}"/>
              </a:ext>
            </a:extLst>
          </p:cNvPr>
          <p:cNvSpPr txBox="1"/>
          <p:nvPr/>
        </p:nvSpPr>
        <p:spPr bwMode="auto">
          <a:xfrm>
            <a:off x="3005194" y="1986616"/>
            <a:ext cx="5625648" cy="1638494"/>
          </a:xfrm>
          <a:prstGeom prst="rect">
            <a:avLst/>
          </a:prstGeom>
          <a:noFill/>
          <a:ln w="25400">
            <a:noFill/>
            <a:miter lim="800000"/>
            <a:headEnd/>
            <a:tailEnd/>
          </a:ln>
        </p:spPr>
        <p:txBody>
          <a:bodyPr wrap="square" rtlCol="0">
            <a:noAutofit/>
          </a:bodyPr>
          <a:lstStyle/>
          <a:p>
            <a:pPr algn="ctr"/>
            <a:r>
              <a:rPr lang="en-US" dirty="0">
                <a:solidFill>
                  <a:schemeClr val="accent6">
                    <a:lumMod val="50000"/>
                  </a:schemeClr>
                </a:solidFill>
              </a:rPr>
              <a:t>Bob Eisenberg</a:t>
            </a:r>
          </a:p>
          <a:p>
            <a:pPr algn="ctr"/>
            <a:r>
              <a:rPr lang="en-US" dirty="0">
                <a:solidFill>
                  <a:schemeClr val="accent6">
                    <a:lumMod val="50000"/>
                  </a:schemeClr>
                </a:solidFill>
              </a:rPr>
              <a:t>IIT and Rush University</a:t>
            </a:r>
          </a:p>
          <a:p>
            <a:pPr algn="ctr"/>
            <a:r>
              <a:rPr lang="en-US" dirty="0">
                <a:solidFill>
                  <a:schemeClr val="accent6">
                    <a:lumMod val="50000"/>
                  </a:schemeClr>
                </a:solidFill>
              </a:rPr>
              <a:t>Chicago</a:t>
            </a:r>
          </a:p>
          <a:p>
            <a:pPr algn="ctr"/>
            <a:endParaRPr lang="en-US" dirty="0">
              <a:solidFill>
                <a:schemeClr val="accent6">
                  <a:lumMod val="50000"/>
                </a:schemeClr>
              </a:solidFill>
            </a:endParaRPr>
          </a:p>
          <a:p>
            <a:pPr algn="ctr"/>
            <a:r>
              <a:rPr lang="en-US" dirty="0">
                <a:solidFill>
                  <a:schemeClr val="accent6">
                    <a:lumMod val="50000"/>
                  </a:schemeClr>
                </a:solidFill>
              </a:rPr>
              <a:t>October 18, 2019</a:t>
            </a:r>
          </a:p>
        </p:txBody>
      </p:sp>
    </p:spTree>
    <p:extLst>
      <p:ext uri="{BB962C8B-B14F-4D97-AF65-F5344CB8AC3E}">
        <p14:creationId xmlns:p14="http://schemas.microsoft.com/office/powerpoint/2010/main" val="410179334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5AE0ABEB-2183-4FD7-B15B-EA08E9EA46B7}"/>
              </a:ext>
            </a:extLst>
          </p:cNvPr>
          <p:cNvSpPr>
            <a:spLocks noGrp="1"/>
          </p:cNvSpPr>
          <p:nvPr>
            <p:ph type="sldNum" sz="quarter" idx="12"/>
          </p:nvPr>
        </p:nvSpPr>
        <p:spPr/>
        <p:txBody>
          <a:bodyPr/>
          <a:lstStyle/>
          <a:p>
            <a:pPr fontAlgn="base">
              <a:spcAft>
                <a:spcPct val="0"/>
              </a:spcAft>
            </a:pPr>
            <a:fld id="{A63316EC-22F4-4EFE-8E2C-66CA4A51F2F1}" type="slidenum">
              <a:rPr lang="en-GB" altLang="en-US">
                <a:solidFill>
                  <a:srgbClr val="000000"/>
                </a:solidFill>
                <a:latin typeface="Times New Roman"/>
                <a:cs typeface="Arial" panose="020B0604020202020204" pitchFamily="34" charset="0"/>
              </a:rPr>
              <a:pPr fontAlgn="base">
                <a:spcAft>
                  <a:spcPct val="0"/>
                </a:spcAft>
              </a:pPr>
              <a:t>10</a:t>
            </a:fld>
            <a:endParaRPr lang="en-GB" altLang="en-US">
              <a:solidFill>
                <a:srgbClr val="000000"/>
              </a:solidFill>
              <a:latin typeface="Times New Roman"/>
              <a:cs typeface="Arial" panose="020B0604020202020204" pitchFamily="34" charset="0"/>
            </a:endParaRPr>
          </a:p>
        </p:txBody>
      </p:sp>
      <p:grpSp>
        <p:nvGrpSpPr>
          <p:cNvPr id="7" name="Group 6">
            <a:extLst>
              <a:ext uri="{FF2B5EF4-FFF2-40B4-BE49-F238E27FC236}">
                <a16:creationId xmlns:a16="http://schemas.microsoft.com/office/drawing/2014/main" id="{2415F8C0-C09E-4DA4-B653-D66BF53F57E0}"/>
              </a:ext>
            </a:extLst>
          </p:cNvPr>
          <p:cNvGrpSpPr/>
          <p:nvPr/>
        </p:nvGrpSpPr>
        <p:grpSpPr>
          <a:xfrm>
            <a:off x="1780382" y="274639"/>
            <a:ext cx="8032750" cy="6250004"/>
            <a:chOff x="1780382" y="274639"/>
            <a:chExt cx="8032750" cy="6250004"/>
          </a:xfrm>
        </p:grpSpPr>
        <p:grpSp>
          <p:nvGrpSpPr>
            <p:cNvPr id="3" name="Group 2">
              <a:extLst>
                <a:ext uri="{FF2B5EF4-FFF2-40B4-BE49-F238E27FC236}">
                  <a16:creationId xmlns:a16="http://schemas.microsoft.com/office/drawing/2014/main" id="{97790B64-76C9-4CB8-B82D-A6301A83FE6C}"/>
                </a:ext>
              </a:extLst>
            </p:cNvPr>
            <p:cNvGrpSpPr/>
            <p:nvPr/>
          </p:nvGrpSpPr>
          <p:grpSpPr>
            <a:xfrm>
              <a:off x="2208213" y="274639"/>
              <a:ext cx="7315200" cy="4759325"/>
              <a:chOff x="2208213" y="274639"/>
              <a:chExt cx="7315200" cy="4759325"/>
            </a:xfrm>
          </p:grpSpPr>
          <p:grpSp>
            <p:nvGrpSpPr>
              <p:cNvPr id="1002514" name="Group 18">
                <a:extLst>
                  <a:ext uri="{FF2B5EF4-FFF2-40B4-BE49-F238E27FC236}">
                    <a16:creationId xmlns:a16="http://schemas.microsoft.com/office/drawing/2014/main" id="{270BB370-242B-4AFC-991F-5F6A0169DD40}"/>
                  </a:ext>
                </a:extLst>
              </p:cNvPr>
              <p:cNvGrpSpPr>
                <a:grpSpLocks/>
              </p:cNvGrpSpPr>
              <p:nvPr/>
            </p:nvGrpSpPr>
            <p:grpSpPr bwMode="auto">
              <a:xfrm>
                <a:off x="2208213" y="274639"/>
                <a:ext cx="7315200" cy="4759325"/>
                <a:chOff x="441" y="0"/>
                <a:chExt cx="4608" cy="2998"/>
              </a:xfrm>
            </p:grpSpPr>
            <p:grpSp>
              <p:nvGrpSpPr>
                <p:cNvPr id="1002500" name="Group 4">
                  <a:extLst>
                    <a:ext uri="{FF2B5EF4-FFF2-40B4-BE49-F238E27FC236}">
                      <a16:creationId xmlns:a16="http://schemas.microsoft.com/office/drawing/2014/main" id="{C38567CF-9359-4E49-9D97-5DEBB59CACE0}"/>
                    </a:ext>
                  </a:extLst>
                </p:cNvPr>
                <p:cNvGrpSpPr>
                  <a:grpSpLocks/>
                </p:cNvGrpSpPr>
                <p:nvPr/>
              </p:nvGrpSpPr>
              <p:grpSpPr bwMode="auto">
                <a:xfrm>
                  <a:off x="528" y="408"/>
                  <a:ext cx="4521" cy="2590"/>
                  <a:chOff x="960" y="1613"/>
                  <a:chExt cx="3763" cy="2240"/>
                </a:xfrm>
              </p:grpSpPr>
              <p:grpSp>
                <p:nvGrpSpPr>
                  <p:cNvPr id="1002501" name="Group 5">
                    <a:extLst>
                      <a:ext uri="{FF2B5EF4-FFF2-40B4-BE49-F238E27FC236}">
                        <a16:creationId xmlns:a16="http://schemas.microsoft.com/office/drawing/2014/main" id="{3C1B5C4F-EB4E-4E8B-855D-73B310F5B8AB}"/>
                      </a:ext>
                    </a:extLst>
                  </p:cNvPr>
                  <p:cNvGrpSpPr>
                    <a:grpSpLocks/>
                  </p:cNvGrpSpPr>
                  <p:nvPr/>
                </p:nvGrpSpPr>
                <p:grpSpPr bwMode="auto">
                  <a:xfrm>
                    <a:off x="960" y="1613"/>
                    <a:ext cx="3763" cy="2240"/>
                    <a:chOff x="960" y="1613"/>
                    <a:chExt cx="3763" cy="2240"/>
                  </a:xfrm>
                </p:grpSpPr>
                <p:grpSp>
                  <p:nvGrpSpPr>
                    <p:cNvPr id="1002502" name="Group 6">
                      <a:extLst>
                        <a:ext uri="{FF2B5EF4-FFF2-40B4-BE49-F238E27FC236}">
                          <a16:creationId xmlns:a16="http://schemas.microsoft.com/office/drawing/2014/main" id="{0433E64F-EB6C-4E44-8C0D-D93A2C6EBD1F}"/>
                        </a:ext>
                      </a:extLst>
                    </p:cNvPr>
                    <p:cNvGrpSpPr>
                      <a:grpSpLocks/>
                    </p:cNvGrpSpPr>
                    <p:nvPr/>
                  </p:nvGrpSpPr>
                  <p:grpSpPr bwMode="auto">
                    <a:xfrm>
                      <a:off x="960" y="1613"/>
                      <a:ext cx="3763" cy="2240"/>
                      <a:chOff x="960" y="1613"/>
                      <a:chExt cx="3763" cy="2240"/>
                    </a:xfrm>
                  </p:grpSpPr>
                  <p:pic>
                    <p:nvPicPr>
                      <p:cNvPr id="1002503" name="Picture 7">
                        <a:extLst>
                          <a:ext uri="{FF2B5EF4-FFF2-40B4-BE49-F238E27FC236}">
                            <a16:creationId xmlns:a16="http://schemas.microsoft.com/office/drawing/2014/main" id="{5571B205-5A92-41A4-A889-4404E6B5D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 y="1613"/>
                        <a:ext cx="3763" cy="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2504" name="Rectangle 8">
                        <a:extLst>
                          <a:ext uri="{FF2B5EF4-FFF2-40B4-BE49-F238E27FC236}">
                            <a16:creationId xmlns:a16="http://schemas.microsoft.com/office/drawing/2014/main" id="{6B14501A-D5E0-4747-901B-1E9285AA385D}"/>
                          </a:ext>
                        </a:extLst>
                      </p:cNvPr>
                      <p:cNvSpPr>
                        <a:spLocks noChangeArrowheads="1"/>
                      </p:cNvSpPr>
                      <p:nvPr/>
                    </p:nvSpPr>
                    <p:spPr bwMode="auto">
                      <a:xfrm>
                        <a:off x="1790" y="2762"/>
                        <a:ext cx="248" cy="372"/>
                      </a:xfrm>
                      <a:prstGeom prst="rect">
                        <a:avLst/>
                      </a:prstGeom>
                      <a:solidFill>
                        <a:schemeClr val="bg1"/>
                      </a:solidFill>
                      <a:ln>
                        <a:noFill/>
                      </a:ln>
                      <a:effectLst/>
                      <a:extLs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1002505" name="Rectangle 9">
                        <a:extLst>
                          <a:ext uri="{FF2B5EF4-FFF2-40B4-BE49-F238E27FC236}">
                            <a16:creationId xmlns:a16="http://schemas.microsoft.com/office/drawing/2014/main" id="{C0D1A9F1-D419-4E9F-92F0-BD656D83199D}"/>
                          </a:ext>
                        </a:extLst>
                      </p:cNvPr>
                      <p:cNvSpPr>
                        <a:spLocks noChangeArrowheads="1"/>
                      </p:cNvSpPr>
                      <p:nvPr/>
                    </p:nvSpPr>
                    <p:spPr bwMode="auto">
                      <a:xfrm>
                        <a:off x="1826" y="3107"/>
                        <a:ext cx="110" cy="69"/>
                      </a:xfrm>
                      <a:prstGeom prst="rect">
                        <a:avLst/>
                      </a:prstGeom>
                      <a:solidFill>
                        <a:schemeClr val="bg1"/>
                      </a:solidFill>
                      <a:ln>
                        <a:noFill/>
                      </a:ln>
                      <a:effectLst/>
                      <a:extLs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grpSp>
                <p:grpSp>
                  <p:nvGrpSpPr>
                    <p:cNvPr id="1002506" name="Group 10">
                      <a:extLst>
                        <a:ext uri="{FF2B5EF4-FFF2-40B4-BE49-F238E27FC236}">
                          <a16:creationId xmlns:a16="http://schemas.microsoft.com/office/drawing/2014/main" id="{EF6CF535-20AB-4097-9580-B498CFCFDF6E}"/>
                        </a:ext>
                      </a:extLst>
                    </p:cNvPr>
                    <p:cNvGrpSpPr>
                      <a:grpSpLocks/>
                    </p:cNvGrpSpPr>
                    <p:nvPr/>
                  </p:nvGrpSpPr>
                  <p:grpSpPr bwMode="auto">
                    <a:xfrm>
                      <a:off x="1029" y="2762"/>
                      <a:ext cx="892" cy="444"/>
                      <a:chOff x="1029" y="2762"/>
                      <a:chExt cx="892" cy="444"/>
                    </a:xfrm>
                  </p:grpSpPr>
                  <p:sp>
                    <p:nvSpPr>
                      <p:cNvPr id="1002507" name="Text Box 11">
                        <a:extLst>
                          <a:ext uri="{FF2B5EF4-FFF2-40B4-BE49-F238E27FC236}">
                            <a16:creationId xmlns:a16="http://schemas.microsoft.com/office/drawing/2014/main" id="{F5526F41-C262-45D7-BA79-EB3439C7066C}"/>
                          </a:ext>
                        </a:extLst>
                      </p:cNvPr>
                      <p:cNvSpPr txBox="1">
                        <a:spLocks noChangeArrowheads="1"/>
                      </p:cNvSpPr>
                      <p:nvPr/>
                    </p:nvSpPr>
                    <p:spPr bwMode="auto">
                      <a:xfrm>
                        <a:off x="1029" y="2762"/>
                        <a:ext cx="869" cy="1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27432" rIns="0" bIns="27432"/>
                      <a:lstStyle/>
                      <a:p>
                        <a:pPr algn="ctr" fontAlgn="base">
                          <a:spcBef>
                            <a:spcPct val="50000"/>
                          </a:spcBef>
                          <a:spcAft>
                            <a:spcPct val="0"/>
                          </a:spcAft>
                        </a:pPr>
                        <a:r>
                          <a:rPr lang="en-US" altLang="en-US" sz="1400" b="1" i="1">
                            <a:solidFill>
                              <a:srgbClr val="000000"/>
                            </a:solidFill>
                            <a:latin typeface="Arial" panose="020B0604020202020204" pitchFamily="34" charset="0"/>
                            <a:cs typeface="Arial" panose="020B0604020202020204" pitchFamily="34" charset="0"/>
                          </a:rPr>
                          <a:t>  </a:t>
                        </a:r>
                        <a:r>
                          <a:rPr lang="en-US" altLang="en-US" sz="1200" b="1" i="1">
                            <a:solidFill>
                              <a:srgbClr val="000000"/>
                            </a:solidFill>
                            <a:latin typeface="Arial" panose="020B0604020202020204" pitchFamily="34" charset="0"/>
                            <a:cs typeface="Arial" panose="020B0604020202020204" pitchFamily="34" charset="0"/>
                          </a:rPr>
                          <a:t>Calcium selective</a:t>
                        </a:r>
                        <a:r>
                          <a:rPr lang="en-US" altLang="en-US" sz="1400" b="1" i="1">
                            <a:solidFill>
                              <a:srgbClr val="000000"/>
                            </a:solidFill>
                            <a:latin typeface="Arial" panose="020B0604020202020204" pitchFamily="34" charset="0"/>
                            <a:cs typeface="Arial" panose="020B0604020202020204" pitchFamily="34" charset="0"/>
                          </a:rPr>
                          <a:t>  </a:t>
                        </a:r>
                      </a:p>
                    </p:txBody>
                  </p:sp>
                  <p:sp>
                    <p:nvSpPr>
                      <p:cNvPr id="1002508" name="Line 12">
                        <a:extLst>
                          <a:ext uri="{FF2B5EF4-FFF2-40B4-BE49-F238E27FC236}">
                            <a16:creationId xmlns:a16="http://schemas.microsoft.com/office/drawing/2014/main" id="{BFEEC8BA-1868-4B61-8C17-0B28A6308884}"/>
                          </a:ext>
                        </a:extLst>
                      </p:cNvPr>
                      <p:cNvSpPr>
                        <a:spLocks noChangeShapeType="1"/>
                      </p:cNvSpPr>
                      <p:nvPr/>
                    </p:nvSpPr>
                    <p:spPr bwMode="auto">
                      <a:xfrm>
                        <a:off x="1898" y="2942"/>
                        <a:ext cx="23" cy="264"/>
                      </a:xfrm>
                      <a:prstGeom prst="line">
                        <a:avLst/>
                      </a:prstGeom>
                      <a:noFill/>
                      <a:ln w="19050">
                        <a:solidFill>
                          <a:srgbClr val="FF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grpSp>
              </p:grpSp>
              <p:sp>
                <p:nvSpPr>
                  <p:cNvPr id="1002509" name="Line 13">
                    <a:extLst>
                      <a:ext uri="{FF2B5EF4-FFF2-40B4-BE49-F238E27FC236}">
                        <a16:creationId xmlns:a16="http://schemas.microsoft.com/office/drawing/2014/main" id="{B6AE5C46-E3A8-40FB-9DDE-75786DCB6AD6}"/>
                      </a:ext>
                    </a:extLst>
                  </p:cNvPr>
                  <p:cNvSpPr>
                    <a:spLocks noChangeShapeType="1"/>
                  </p:cNvSpPr>
                  <p:nvPr/>
                </p:nvSpPr>
                <p:spPr bwMode="auto">
                  <a:xfrm>
                    <a:off x="1898" y="2942"/>
                    <a:ext cx="20" cy="287"/>
                  </a:xfrm>
                  <a:prstGeom prst="line">
                    <a:avLst/>
                  </a:prstGeom>
                  <a:noFill/>
                  <a:ln w="19050">
                    <a:solidFill>
                      <a:srgbClr val="0033CC"/>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grpSp>
            <p:sp>
              <p:nvSpPr>
                <p:cNvPr id="1002510" name="Text Box 14">
                  <a:extLst>
                    <a:ext uri="{FF2B5EF4-FFF2-40B4-BE49-F238E27FC236}">
                      <a16:creationId xmlns:a16="http://schemas.microsoft.com/office/drawing/2014/main" id="{CEACE40F-8A04-46CB-B880-009D46FD1044}"/>
                    </a:ext>
                  </a:extLst>
                </p:cNvPr>
                <p:cNvSpPr txBox="1">
                  <a:spLocks noChangeArrowheads="1"/>
                </p:cNvSpPr>
                <p:nvPr/>
              </p:nvSpPr>
              <p:spPr bwMode="auto">
                <a:xfrm>
                  <a:off x="441" y="0"/>
                  <a:ext cx="4521" cy="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en-US" sz="3200" b="1" u="sng" dirty="0">
                      <a:solidFill>
                        <a:srgbClr val="000000"/>
                      </a:solidFill>
                      <a:latin typeface="Arial" panose="020B0604020202020204" pitchFamily="34" charset="0"/>
                      <a:cs typeface="Arial" panose="020B0604020202020204" pitchFamily="34" charset="0"/>
                    </a:rPr>
                    <a:t>Synthetic Calcium Channels</a:t>
                  </a:r>
                  <a:r>
                    <a:rPr lang="en-US" altLang="en-US" sz="2000" b="1" u="sng" dirty="0">
                      <a:solidFill>
                        <a:srgbClr val="000000"/>
                      </a:solidFill>
                      <a:latin typeface="Arial" panose="020B0604020202020204" pitchFamily="34" charset="0"/>
                      <a:cs typeface="Arial" panose="020B0604020202020204" pitchFamily="34" charset="0"/>
                    </a:rPr>
                    <a:t> </a:t>
                  </a:r>
                  <a:br>
                    <a:rPr lang="en-US" altLang="en-US" sz="2000" b="1" u="sng" dirty="0">
                      <a:solidFill>
                        <a:srgbClr val="000000"/>
                      </a:solidFill>
                      <a:latin typeface="Arial" panose="020B0604020202020204" pitchFamily="34" charset="0"/>
                      <a:cs typeface="Arial" panose="020B0604020202020204" pitchFamily="34" charset="0"/>
                    </a:rPr>
                  </a:br>
                  <a:r>
                    <a:rPr lang="en-US" altLang="en-US" sz="2000" dirty="0">
                      <a:solidFill>
                        <a:srgbClr val="000000"/>
                      </a:solidFill>
                      <a:latin typeface="Arial" panose="020B0604020202020204" pitchFamily="34" charset="0"/>
                      <a:cs typeface="Arial" panose="020B0604020202020204" pitchFamily="34" charset="0"/>
                    </a:rPr>
                    <a:t>Designed by Theory</a:t>
                  </a:r>
                  <a:br>
                    <a:rPr lang="en-US" altLang="en-US" sz="2000" dirty="0">
                      <a:solidFill>
                        <a:srgbClr val="000000"/>
                      </a:solidFill>
                      <a:latin typeface="Arial" panose="020B0604020202020204" pitchFamily="34" charset="0"/>
                      <a:cs typeface="Arial" panose="020B0604020202020204" pitchFamily="34" charset="0"/>
                    </a:rPr>
                  </a:br>
                  <a:r>
                    <a:rPr lang="en-US" altLang="en-US" dirty="0">
                      <a:solidFill>
                        <a:srgbClr val="000000"/>
                      </a:solidFill>
                      <a:latin typeface="Arial" panose="020B0604020202020204" pitchFamily="34" charset="0"/>
                      <a:cs typeface="Arial" panose="020B0604020202020204" pitchFamily="34" charset="0"/>
                    </a:rPr>
                    <a:t> </a:t>
                  </a:r>
                  <a:br>
                    <a:rPr lang="en-US" altLang="en-US" dirty="0">
                      <a:solidFill>
                        <a:srgbClr val="000000"/>
                      </a:solidFill>
                      <a:latin typeface="Arial" panose="020B0604020202020204" pitchFamily="34" charset="0"/>
                      <a:cs typeface="Arial" panose="020B0604020202020204" pitchFamily="34" charset="0"/>
                    </a:rPr>
                  </a:br>
                  <a:endParaRPr lang="en-US" altLang="en-US" sz="1600" b="1" i="1" dirty="0">
                    <a:solidFill>
                      <a:srgbClr val="000000"/>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5ADE7288-24F2-4FFE-8049-21DE55DC748C}"/>
                  </a:ext>
                </a:extLst>
              </p:cNvPr>
              <p:cNvGrpSpPr/>
              <p:nvPr/>
            </p:nvGrpSpPr>
            <p:grpSpPr>
              <a:xfrm>
                <a:off x="5830888" y="4189141"/>
                <a:ext cx="1166813" cy="613842"/>
                <a:chOff x="5830888" y="4189141"/>
                <a:chExt cx="1166813" cy="613842"/>
              </a:xfrm>
            </p:grpSpPr>
            <p:sp>
              <p:nvSpPr>
                <p:cNvPr id="1002512" name="Text Box 16">
                  <a:extLst>
                    <a:ext uri="{FF2B5EF4-FFF2-40B4-BE49-F238E27FC236}">
                      <a16:creationId xmlns:a16="http://schemas.microsoft.com/office/drawing/2014/main" id="{DC04F659-3B70-473E-AFBB-7DCC1B573297}"/>
                    </a:ext>
                  </a:extLst>
                </p:cNvPr>
                <p:cNvSpPr txBox="1">
                  <a:spLocks noChangeArrowheads="1"/>
                </p:cNvSpPr>
                <p:nvPr/>
              </p:nvSpPr>
              <p:spPr bwMode="auto">
                <a:xfrm>
                  <a:off x="5992813" y="4302920"/>
                  <a:ext cx="1004888" cy="50006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27432" rIns="0" bIns="27432">
                  <a:spAutoFit/>
                </a:bodyPr>
                <a:lstStyle/>
                <a:p>
                  <a:pPr algn="ctr" fontAlgn="base">
                    <a:spcBef>
                      <a:spcPct val="0"/>
                    </a:spcBef>
                    <a:spcAft>
                      <a:spcPct val="0"/>
                    </a:spcAft>
                  </a:pPr>
                  <a:r>
                    <a:rPr lang="en-US" altLang="en-US" sz="1400" b="1" i="1">
                      <a:solidFill>
                        <a:srgbClr val="000000"/>
                      </a:solidFill>
                      <a:latin typeface="Arial" panose="020B0604020202020204" pitchFamily="34" charset="0"/>
                      <a:cs typeface="Arial" panose="020B0604020202020204" pitchFamily="34" charset="0"/>
                    </a:rPr>
                    <a:t>  </a:t>
                  </a:r>
                  <a:r>
                    <a:rPr lang="en-US" altLang="en-US" sz="1200" b="1" i="1">
                      <a:solidFill>
                        <a:srgbClr val="000000"/>
                      </a:solidFill>
                      <a:latin typeface="Arial" panose="020B0604020202020204" pitchFamily="34" charset="0"/>
                      <a:cs typeface="Arial" panose="020B0604020202020204" pitchFamily="34" charset="0"/>
                    </a:rPr>
                    <a:t>Unselective </a:t>
                  </a:r>
                </a:p>
                <a:p>
                  <a:pPr algn="ctr" fontAlgn="base">
                    <a:spcBef>
                      <a:spcPct val="0"/>
                    </a:spcBef>
                    <a:spcAft>
                      <a:spcPct val="0"/>
                    </a:spcAft>
                  </a:pPr>
                  <a:r>
                    <a:rPr lang="en-US" altLang="en-US" sz="1200" b="1" i="1">
                      <a:solidFill>
                        <a:srgbClr val="000000"/>
                      </a:solidFill>
                      <a:latin typeface="Arial" panose="020B0604020202020204" pitchFamily="34" charset="0"/>
                      <a:cs typeface="Arial" panose="020B0604020202020204" pitchFamily="34" charset="0"/>
                    </a:rPr>
                    <a:t>Wild Type</a:t>
                  </a:r>
                  <a:r>
                    <a:rPr lang="en-US" altLang="en-US" sz="1400" b="1" i="1">
                      <a:solidFill>
                        <a:srgbClr val="000000"/>
                      </a:solidFill>
                      <a:latin typeface="Arial" panose="020B0604020202020204" pitchFamily="34" charset="0"/>
                      <a:cs typeface="Arial" panose="020B0604020202020204" pitchFamily="34" charset="0"/>
                    </a:rPr>
                    <a:t>  </a:t>
                  </a:r>
                </a:p>
              </p:txBody>
            </p:sp>
            <p:sp>
              <p:nvSpPr>
                <p:cNvPr id="1002513" name="Line 17">
                  <a:extLst>
                    <a:ext uri="{FF2B5EF4-FFF2-40B4-BE49-F238E27FC236}">
                      <a16:creationId xmlns:a16="http://schemas.microsoft.com/office/drawing/2014/main" id="{08DB84C2-666A-4655-B23C-2735BE2163F6}"/>
                    </a:ext>
                  </a:extLst>
                </p:cNvPr>
                <p:cNvSpPr>
                  <a:spLocks noChangeShapeType="1"/>
                </p:cNvSpPr>
                <p:nvPr/>
              </p:nvSpPr>
              <p:spPr bwMode="auto">
                <a:xfrm flipH="1" flipV="1">
                  <a:off x="5830888" y="4189141"/>
                  <a:ext cx="161925" cy="117475"/>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dirty="0">
                    <a:solidFill>
                      <a:srgbClr val="000000"/>
                    </a:solidFill>
                    <a:latin typeface="Arial" panose="020B0604020202020204" pitchFamily="34" charset="0"/>
                    <a:cs typeface="Arial" panose="020B0604020202020204" pitchFamily="34" charset="0"/>
                  </a:endParaRPr>
                </a:p>
              </p:txBody>
            </p:sp>
          </p:grpSp>
        </p:grpSp>
        <p:grpSp>
          <p:nvGrpSpPr>
            <p:cNvPr id="6" name="Group 5">
              <a:extLst>
                <a:ext uri="{FF2B5EF4-FFF2-40B4-BE49-F238E27FC236}">
                  <a16:creationId xmlns:a16="http://schemas.microsoft.com/office/drawing/2014/main" id="{21CCED77-161A-4DC0-979C-9C62467F46C9}"/>
                </a:ext>
              </a:extLst>
            </p:cNvPr>
            <p:cNvGrpSpPr/>
            <p:nvPr/>
          </p:nvGrpSpPr>
          <p:grpSpPr>
            <a:xfrm>
              <a:off x="1780382" y="1121032"/>
              <a:ext cx="8032750" cy="5403611"/>
              <a:chOff x="1780382" y="1121032"/>
              <a:chExt cx="8032750" cy="5403611"/>
            </a:xfrm>
          </p:grpSpPr>
          <p:sp>
            <p:nvSpPr>
              <p:cNvPr id="1002511" name="Text Box 15">
                <a:extLst>
                  <a:ext uri="{FF2B5EF4-FFF2-40B4-BE49-F238E27FC236}">
                    <a16:creationId xmlns:a16="http://schemas.microsoft.com/office/drawing/2014/main" id="{4164DF6A-908B-4F6E-8F33-DA30C1DC2971}"/>
                  </a:ext>
                </a:extLst>
              </p:cNvPr>
              <p:cNvSpPr txBox="1">
                <a:spLocks noChangeArrowheads="1"/>
              </p:cNvSpPr>
              <p:nvPr/>
            </p:nvSpPr>
            <p:spPr bwMode="auto">
              <a:xfrm>
                <a:off x="2324100" y="5016501"/>
                <a:ext cx="7177088" cy="646331"/>
              </a:xfrm>
              <a:prstGeom prst="rect">
                <a:avLst/>
              </a:prstGeom>
              <a:solidFill>
                <a:schemeClr val="bg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altLang="en-US" sz="1400" b="1" dirty="0">
                    <a:solidFill>
                      <a:srgbClr val="3333CC"/>
                    </a:solidFill>
                    <a:latin typeface="Arial" panose="020B0604020202020204" pitchFamily="34" charset="0"/>
                    <a:cs typeface="Arial" panose="020B0604020202020204" pitchFamily="34" charset="0"/>
                  </a:rPr>
                  <a:t>As charge density increases, channel becomes calcium selective</a:t>
                </a:r>
                <a:r>
                  <a:rPr lang="en-US" altLang="en-US" b="1" dirty="0">
                    <a:solidFill>
                      <a:srgbClr val="3333CC"/>
                    </a:solidFill>
                    <a:latin typeface="Arial" panose="020B0604020202020204" pitchFamily="34" charset="0"/>
                    <a:cs typeface="Arial" panose="020B0604020202020204" pitchFamily="34" charset="0"/>
                  </a:rPr>
                  <a:t> </a:t>
                </a:r>
                <a:br>
                  <a:rPr lang="en-US" altLang="en-US" b="1" dirty="0">
                    <a:solidFill>
                      <a:srgbClr val="3333CC"/>
                    </a:solidFill>
                    <a:latin typeface="Arial" panose="020B0604020202020204" pitchFamily="34" charset="0"/>
                    <a:cs typeface="Arial" panose="020B0604020202020204" pitchFamily="34" charset="0"/>
                  </a:rPr>
                </a:br>
                <a:r>
                  <a:rPr lang="en-US" altLang="en-US" sz="1400" dirty="0" err="1">
                    <a:solidFill>
                      <a:srgbClr val="3333CC"/>
                    </a:solidFill>
                    <a:latin typeface="Arial" panose="020B0604020202020204" pitchFamily="34" charset="0"/>
                    <a:cs typeface="Arial" panose="020B0604020202020204" pitchFamily="34" charset="0"/>
                  </a:rPr>
                  <a:t>E</a:t>
                </a:r>
                <a:r>
                  <a:rPr lang="en-US" altLang="en-US" baseline="-25000" dirty="0" err="1">
                    <a:solidFill>
                      <a:srgbClr val="3333CC"/>
                    </a:solidFill>
                    <a:latin typeface="Arial" panose="020B0604020202020204" pitchFamily="34" charset="0"/>
                    <a:cs typeface="Arial" panose="020B0604020202020204" pitchFamily="34" charset="0"/>
                  </a:rPr>
                  <a:t>rev</a:t>
                </a:r>
                <a:r>
                  <a:rPr lang="en-US" altLang="en-US" sz="1600" dirty="0">
                    <a:solidFill>
                      <a:srgbClr val="3333CC"/>
                    </a:solidFill>
                    <a:latin typeface="Arial" panose="020B0604020202020204" pitchFamily="34" charset="0"/>
                    <a:cs typeface="Arial" panose="020B0604020202020204" pitchFamily="34" charset="0"/>
                  </a:rPr>
                  <a:t> </a:t>
                </a:r>
                <a:r>
                  <a:rPr lang="en-US" altLang="en-US" sz="1400" dirty="0">
                    <a:solidFill>
                      <a:srgbClr val="3333CC"/>
                    </a:solidFill>
                    <a:latin typeface="Arial" panose="020B0604020202020204" pitchFamily="34" charset="0"/>
                    <a:cs typeface="Arial" panose="020B0604020202020204" pitchFamily="34" charset="0"/>
                    <a:sym typeface="Symbol" panose="05050102010706020507" pitchFamily="18" charset="2"/>
                  </a:rPr>
                  <a:t></a:t>
                </a:r>
                <a:r>
                  <a:rPr lang="en-US" altLang="en-US" sz="1400" dirty="0">
                    <a:solidFill>
                      <a:srgbClr val="3333CC"/>
                    </a:solidFill>
                    <a:latin typeface="Arial" panose="020B0604020202020204" pitchFamily="34" charset="0"/>
                    <a:cs typeface="Arial" panose="020B0604020202020204" pitchFamily="34" charset="0"/>
                  </a:rPr>
                  <a:t> </a:t>
                </a:r>
                <a:r>
                  <a:rPr lang="en-US" altLang="en-US" sz="1400" dirty="0" err="1">
                    <a:solidFill>
                      <a:srgbClr val="3333CC"/>
                    </a:solidFill>
                    <a:latin typeface="Arial" panose="020B0604020202020204" pitchFamily="34" charset="0"/>
                    <a:cs typeface="Arial" panose="020B0604020202020204" pitchFamily="34" charset="0"/>
                  </a:rPr>
                  <a:t>E</a:t>
                </a:r>
                <a:r>
                  <a:rPr lang="en-US" altLang="en-US" baseline="-25000" dirty="0" err="1">
                    <a:solidFill>
                      <a:srgbClr val="3333CC"/>
                    </a:solidFill>
                    <a:latin typeface="Arial" panose="020B0604020202020204" pitchFamily="34" charset="0"/>
                    <a:cs typeface="Arial" panose="020B0604020202020204" pitchFamily="34" charset="0"/>
                  </a:rPr>
                  <a:t>Ca</a:t>
                </a:r>
                <a:r>
                  <a:rPr lang="en-US" altLang="en-US" dirty="0">
                    <a:solidFill>
                      <a:srgbClr val="3333CC"/>
                    </a:solidFill>
                    <a:latin typeface="Arial" panose="020B0604020202020204" pitchFamily="34" charset="0"/>
                    <a:cs typeface="Arial" panose="020B0604020202020204" pitchFamily="34" charset="0"/>
                  </a:rPr>
                  <a:t> </a:t>
                </a:r>
              </a:p>
            </p:txBody>
          </p:sp>
          <p:grpSp>
            <p:nvGrpSpPr>
              <p:cNvPr id="5" name="Group 4">
                <a:extLst>
                  <a:ext uri="{FF2B5EF4-FFF2-40B4-BE49-F238E27FC236}">
                    <a16:creationId xmlns:a16="http://schemas.microsoft.com/office/drawing/2014/main" id="{E0629F97-B7D0-4C5E-88C6-BC94A8AF580E}"/>
                  </a:ext>
                </a:extLst>
              </p:cNvPr>
              <p:cNvGrpSpPr/>
              <p:nvPr/>
            </p:nvGrpSpPr>
            <p:grpSpPr>
              <a:xfrm>
                <a:off x="1780382" y="1121032"/>
                <a:ext cx="8032750" cy="5403611"/>
                <a:chOff x="1780382" y="1121032"/>
                <a:chExt cx="8032750" cy="5403611"/>
              </a:xfrm>
            </p:grpSpPr>
            <p:sp>
              <p:nvSpPr>
                <p:cNvPr id="1002515" name="Text Box 19">
                  <a:extLst>
                    <a:ext uri="{FF2B5EF4-FFF2-40B4-BE49-F238E27FC236}">
                      <a16:creationId xmlns:a16="http://schemas.microsoft.com/office/drawing/2014/main" id="{3F09D6DD-BF2D-4089-A366-18916B86F850}"/>
                    </a:ext>
                  </a:extLst>
                </p:cNvPr>
                <p:cNvSpPr txBox="1">
                  <a:spLocks noChangeArrowheads="1"/>
                </p:cNvSpPr>
                <p:nvPr/>
              </p:nvSpPr>
              <p:spPr bwMode="auto">
                <a:xfrm>
                  <a:off x="1780382" y="1121032"/>
                  <a:ext cx="80327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en-US" sz="1200" i="1" dirty="0">
                      <a:solidFill>
                        <a:srgbClr val="000000"/>
                      </a:solidFill>
                      <a:latin typeface="Arial" panose="020B0604020202020204" pitchFamily="34" charset="0"/>
                      <a:cs typeface="Arial" panose="020B0604020202020204" pitchFamily="34" charset="0"/>
                    </a:rPr>
                    <a:t>built by </a:t>
                  </a:r>
                  <a:r>
                    <a:rPr lang="en-US" altLang="en-US" sz="1200" b="1" i="1" dirty="0">
                      <a:solidFill>
                        <a:srgbClr val="000000"/>
                      </a:solidFill>
                      <a:latin typeface="Arial" panose="020B0604020202020204" pitchFamily="34" charset="0"/>
                      <a:cs typeface="Arial" panose="020B0604020202020204" pitchFamily="34" charset="0"/>
                    </a:rPr>
                    <a:t>Henk </a:t>
                  </a:r>
                  <a:r>
                    <a:rPr lang="en-US" altLang="en-US" sz="1200" b="1" i="1" dirty="0" err="1">
                      <a:solidFill>
                        <a:srgbClr val="000000"/>
                      </a:solidFill>
                      <a:latin typeface="Arial" panose="020B0604020202020204" pitchFamily="34" charset="0"/>
                      <a:cs typeface="Arial" panose="020B0604020202020204" pitchFamily="34" charset="0"/>
                    </a:rPr>
                    <a:t>Miedema</a:t>
                  </a:r>
                  <a:r>
                    <a:rPr lang="en-US" altLang="en-US" sz="1200" b="1" i="1" dirty="0">
                      <a:solidFill>
                        <a:srgbClr val="000000"/>
                      </a:solidFill>
                      <a:latin typeface="Arial" panose="020B0604020202020204" pitchFamily="34" charset="0"/>
                      <a:cs typeface="Arial" panose="020B0604020202020204" pitchFamily="34" charset="0"/>
                    </a:rPr>
                    <a:t>, Wim </a:t>
                  </a:r>
                  <a:r>
                    <a:rPr lang="en-US" altLang="en-US" sz="1200" b="1" i="1" dirty="0" err="1">
                      <a:solidFill>
                        <a:srgbClr val="000000"/>
                      </a:solidFill>
                      <a:latin typeface="Arial" panose="020B0604020202020204" pitchFamily="34" charset="0"/>
                      <a:cs typeface="Arial" panose="020B0604020202020204" pitchFamily="34" charset="0"/>
                    </a:rPr>
                    <a:t>Meijberg</a:t>
                  </a:r>
                  <a:r>
                    <a:rPr lang="en-US" altLang="en-US" sz="1200" b="1" i="1" dirty="0">
                      <a:solidFill>
                        <a:srgbClr val="000000"/>
                      </a:solidFill>
                      <a:latin typeface="Arial" panose="020B0604020202020204" pitchFamily="34" charset="0"/>
                      <a:cs typeface="Arial" panose="020B0604020202020204" pitchFamily="34" charset="0"/>
                    </a:rPr>
                    <a:t>, George Robillard</a:t>
                  </a:r>
                  <a:br>
                    <a:rPr lang="en-US" altLang="en-US" sz="1200" i="1" dirty="0">
                      <a:solidFill>
                        <a:srgbClr val="000000"/>
                      </a:solidFill>
                      <a:latin typeface="Arial" panose="020B0604020202020204" pitchFamily="34" charset="0"/>
                      <a:cs typeface="Arial" panose="020B0604020202020204" pitchFamily="34" charset="0"/>
                    </a:rPr>
                  </a:br>
                  <a:r>
                    <a:rPr lang="en-US" altLang="en-US" sz="1200" i="1" dirty="0">
                      <a:solidFill>
                        <a:srgbClr val="000000"/>
                      </a:solidFill>
                      <a:latin typeface="Arial" panose="020B0604020202020204" pitchFamily="34" charset="0"/>
                      <a:cs typeface="Arial" panose="020B0604020202020204" pitchFamily="34" charset="0"/>
                    </a:rPr>
                    <a:t>of </a:t>
                  </a:r>
                  <a:r>
                    <a:rPr lang="en-US" altLang="en-US" sz="1200" i="1" dirty="0" err="1">
                      <a:solidFill>
                        <a:srgbClr val="000000"/>
                      </a:solidFill>
                      <a:latin typeface="Arial" panose="020B0604020202020204" pitchFamily="34" charset="0"/>
                      <a:cs typeface="Arial" panose="020B0604020202020204" pitchFamily="34" charset="0"/>
                    </a:rPr>
                    <a:t>BioMade</a:t>
                  </a:r>
                  <a:r>
                    <a:rPr lang="en-US" altLang="en-US" sz="1200" i="1" dirty="0">
                      <a:solidFill>
                        <a:srgbClr val="000000"/>
                      </a:solidFill>
                      <a:latin typeface="Arial" panose="020B0604020202020204" pitchFamily="34" charset="0"/>
                      <a:cs typeface="Arial" panose="020B0604020202020204" pitchFamily="34" charset="0"/>
                    </a:rPr>
                    <a:t> </a:t>
                  </a:r>
                  <a:r>
                    <a:rPr lang="en-US" altLang="en-US" sz="1200" i="1" dirty="0" err="1">
                      <a:solidFill>
                        <a:srgbClr val="000000"/>
                      </a:solidFill>
                      <a:latin typeface="Arial" panose="020B0604020202020204" pitchFamily="34" charset="0"/>
                      <a:cs typeface="Arial" panose="020B0604020202020204" pitchFamily="34" charset="0"/>
                    </a:rPr>
                    <a:t>Corp.,Groningen</a:t>
                  </a:r>
                  <a:r>
                    <a:rPr lang="en-US" altLang="en-US" sz="1200" i="1" dirty="0">
                      <a:solidFill>
                        <a:srgbClr val="000000"/>
                      </a:solidFill>
                      <a:latin typeface="Arial" panose="020B0604020202020204" pitchFamily="34" charset="0"/>
                      <a:cs typeface="Arial" panose="020B0604020202020204" pitchFamily="34" charset="0"/>
                    </a:rPr>
                    <a:t>, Netherlands</a:t>
                  </a:r>
                  <a:endParaRPr lang="en-US" altLang="en-US" sz="2000" dirty="0">
                    <a:solidFill>
                      <a:srgbClr val="00000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3FC050B-6A2F-47FE-92EF-3F0D716310B4}"/>
                    </a:ext>
                  </a:extLst>
                </p:cNvPr>
                <p:cNvSpPr/>
                <p:nvPr/>
              </p:nvSpPr>
              <p:spPr>
                <a:xfrm>
                  <a:off x="3132026" y="5878312"/>
                  <a:ext cx="6096000" cy="646331"/>
                </a:xfrm>
                <a:prstGeom prst="rect">
                  <a:avLst/>
                </a:prstGeom>
              </p:spPr>
              <p:txBody>
                <a:bodyPr>
                  <a:spAutoFit/>
                </a:bodyPr>
                <a:lstStyle/>
                <a:p>
                  <a:pPr marR="0" algn="ctr"/>
                  <a:r>
                    <a:rPr lang="en-US" sz="1200" b="1" dirty="0">
                      <a:latin typeface="Segoe UI" panose="020B0502040204020203" pitchFamily="34" charset="0"/>
                    </a:rPr>
                    <a:t>Biophys J 2004 87(5): 3137-3147; Eur Biophys J 2006 36(1): 13-22.</a:t>
                  </a:r>
                </a:p>
                <a:p>
                  <a:pPr marR="0" algn="ctr"/>
                  <a:r>
                    <a:rPr lang="en-US" sz="1200" b="1" dirty="0">
                      <a:latin typeface="Segoe UI" panose="020B0502040204020203" pitchFamily="34" charset="0"/>
                    </a:rPr>
                    <a:t>Biophys J 2006 91(12): 4392-4400; Nano Lett. 2007 7(9): 2886-2891.</a:t>
                  </a:r>
                </a:p>
                <a:p>
                  <a:pPr marR="0" algn="ctr"/>
                  <a:r>
                    <a:rPr lang="en-US" sz="1200" b="1" dirty="0">
                      <a:latin typeface="Segoe UI" panose="020B0502040204020203" pitchFamily="34" charset="0"/>
                    </a:rPr>
                    <a:t>Biophys J 2006 90(4): 1202-1211.</a:t>
                  </a: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lide Number Placeholder 3">
            <a:extLst>
              <a:ext uri="{FF2B5EF4-FFF2-40B4-BE49-F238E27FC236}">
                <a16:creationId xmlns:a16="http://schemas.microsoft.com/office/drawing/2014/main" id="{F8ADF8F3-4E99-4183-B290-311BDD70E57A}"/>
              </a:ext>
            </a:extLst>
          </p:cNvPr>
          <p:cNvSpPr>
            <a:spLocks noGrp="1"/>
          </p:cNvSpPr>
          <p:nvPr>
            <p:ph type="sldNum" sz="quarter" idx="12"/>
          </p:nvPr>
        </p:nvSpPr>
        <p:spPr/>
        <p:txBody>
          <a:bodyPr/>
          <a:lstStyle/>
          <a:p>
            <a:pPr fontAlgn="base">
              <a:spcAft>
                <a:spcPct val="0"/>
              </a:spcAft>
            </a:pPr>
            <a:fld id="{937CF467-80C8-4066-9CEB-51FDD55A912D}" type="slidenum">
              <a:rPr lang="en-US" altLang="en-US">
                <a:solidFill>
                  <a:srgbClr val="000000"/>
                </a:solidFill>
                <a:latin typeface="Arial" panose="020B0604020202020204" pitchFamily="34" charset="0"/>
                <a:cs typeface="Arial" panose="020B0604020202020204" pitchFamily="34" charset="0"/>
              </a:rPr>
              <a:pPr fontAlgn="base">
                <a:spcAft>
                  <a:spcPct val="0"/>
                </a:spcAft>
              </a:pPr>
              <a:t>11</a:t>
            </a:fld>
            <a:endParaRPr lang="en-US" altLang="en-US">
              <a:solidFill>
                <a:srgbClr val="000000"/>
              </a:solidFill>
              <a:latin typeface="Arial" panose="020B0604020202020204" pitchFamily="34" charset="0"/>
              <a:cs typeface="Arial" panose="020B0604020202020204" pitchFamily="34" charset="0"/>
            </a:endParaRPr>
          </a:p>
        </p:txBody>
      </p:sp>
      <p:sp>
        <p:nvSpPr>
          <p:cNvPr id="736258" name="Text Box 2">
            <a:extLst>
              <a:ext uri="{FF2B5EF4-FFF2-40B4-BE49-F238E27FC236}">
                <a16:creationId xmlns:a16="http://schemas.microsoft.com/office/drawing/2014/main" id="{F4AA8650-815F-4094-A6BD-C3B6AAE7A5B6}"/>
              </a:ext>
            </a:extLst>
          </p:cNvPr>
          <p:cNvSpPr txBox="1">
            <a:spLocks noChangeArrowheads="1"/>
          </p:cNvSpPr>
          <p:nvPr/>
        </p:nvSpPr>
        <p:spPr bwMode="auto">
          <a:xfrm>
            <a:off x="5060950" y="114300"/>
            <a:ext cx="5416550" cy="1068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600">
                <a:solidFill>
                  <a:srgbClr val="D9FDFF"/>
                </a:solidFill>
                <a:latin typeface="Arial" panose="020B0604020202020204" pitchFamily="34" charset="0"/>
                <a:cs typeface="Arial" panose="020B0604020202020204" pitchFamily="34" charset="0"/>
              </a:rPr>
              <a:t>Single  Calcium Channels</a:t>
            </a:r>
          </a:p>
          <a:p>
            <a:pPr algn="ctr" eaLnBrk="0" fontAlgn="base" hangingPunct="0">
              <a:spcBef>
                <a:spcPct val="0"/>
              </a:spcBef>
              <a:spcAft>
                <a:spcPct val="0"/>
              </a:spcAft>
            </a:pPr>
            <a:r>
              <a:rPr lang="en-US" altLang="en-US" sz="2800">
                <a:solidFill>
                  <a:srgbClr val="D9FDFF"/>
                </a:solidFill>
                <a:latin typeface="Arial" panose="020B0604020202020204" pitchFamily="34" charset="0"/>
                <a:cs typeface="Arial" panose="020B0604020202020204" pitchFamily="34" charset="0"/>
              </a:rPr>
              <a:t>in Artificial Planar Lipid Bilayers</a:t>
            </a:r>
          </a:p>
        </p:txBody>
      </p:sp>
      <p:sp>
        <p:nvSpPr>
          <p:cNvPr id="736259" name="Rectangle 3">
            <a:extLst>
              <a:ext uri="{FF2B5EF4-FFF2-40B4-BE49-F238E27FC236}">
                <a16:creationId xmlns:a16="http://schemas.microsoft.com/office/drawing/2014/main" id="{7A9F7192-0D2A-4F61-A042-CE6C88C36DCD}"/>
              </a:ext>
            </a:extLst>
          </p:cNvPr>
          <p:cNvSpPr>
            <a:spLocks noChangeArrowheads="1"/>
          </p:cNvSpPr>
          <p:nvPr/>
        </p:nvSpPr>
        <p:spPr bwMode="auto">
          <a:xfrm>
            <a:off x="1845257" y="1360488"/>
            <a:ext cx="1521250" cy="5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fontAlgn="base" hangingPunct="0">
              <a:spcBef>
                <a:spcPct val="0"/>
              </a:spcBef>
              <a:spcAft>
                <a:spcPct val="0"/>
              </a:spcAft>
            </a:pPr>
            <a:r>
              <a:rPr lang="en-US" altLang="en-US" sz="1400">
                <a:solidFill>
                  <a:srgbClr val="A5D7F9"/>
                </a:solidFill>
                <a:latin typeface="Arial" panose="020B0604020202020204" pitchFamily="34" charset="0"/>
                <a:cs typeface="Arial" panose="020B0604020202020204" pitchFamily="34" charset="0"/>
              </a:rPr>
              <a:t>AxoPatch Clamp</a:t>
            </a:r>
          </a:p>
          <a:p>
            <a:pPr algn="ctr" eaLnBrk="0" fontAlgn="base" hangingPunct="0">
              <a:spcBef>
                <a:spcPct val="0"/>
              </a:spcBef>
              <a:spcAft>
                <a:spcPct val="0"/>
              </a:spcAft>
            </a:pPr>
            <a:r>
              <a:rPr lang="en-US" altLang="en-US" sz="1400">
                <a:solidFill>
                  <a:srgbClr val="A5D7F9"/>
                </a:solidFill>
                <a:latin typeface="Arial" panose="020B0604020202020204" pitchFamily="34" charset="0"/>
                <a:cs typeface="Arial" panose="020B0604020202020204" pitchFamily="34" charset="0"/>
              </a:rPr>
              <a:t>Amplifier</a:t>
            </a:r>
            <a:endParaRPr lang="en-US" altLang="en-US" sz="1400">
              <a:solidFill>
                <a:srgbClr val="A5D7F9"/>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pic>
        <p:nvPicPr>
          <p:cNvPr id="736260" name="Picture 4" descr="Flash Chamber 3">
            <a:extLst>
              <a:ext uri="{FF2B5EF4-FFF2-40B4-BE49-F238E27FC236}">
                <a16:creationId xmlns:a16="http://schemas.microsoft.com/office/drawing/2014/main" id="{FD366708-448D-4442-AD2E-260FE74DAC85}"/>
              </a:ext>
            </a:extLst>
          </p:cNvPr>
          <p:cNvPicPr>
            <a:picLocks noChangeAspect="1" noChangeArrowheads="1"/>
          </p:cNvPicPr>
          <p:nvPr/>
        </p:nvPicPr>
        <p:blipFill>
          <a:blip r:embed="rId5">
            <a:clrChange>
              <a:clrFrom>
                <a:srgbClr val="000080"/>
              </a:clrFrom>
              <a:clrTo>
                <a:srgbClr val="000080">
                  <a:alpha val="0"/>
                </a:srgbClr>
              </a:clrTo>
            </a:clrChange>
            <a:extLst>
              <a:ext uri="{28A0092B-C50C-407E-A947-70E740481C1C}">
                <a14:useLocalDpi xmlns:a14="http://schemas.microsoft.com/office/drawing/2010/main" val="0"/>
              </a:ext>
            </a:extLst>
          </a:blip>
          <a:srcRect/>
          <a:stretch>
            <a:fillRect/>
          </a:stretch>
        </p:blipFill>
        <p:spPr bwMode="auto">
          <a:xfrm>
            <a:off x="2646364" y="1914525"/>
            <a:ext cx="3159125" cy="2368550"/>
          </a:xfrm>
          <a:prstGeom prst="rect">
            <a:avLst/>
          </a:prstGeom>
          <a:noFill/>
          <a:extLst>
            <a:ext uri="{909E8E84-426E-40DD-AFC4-6F175D3DCCD1}">
              <a14:hiddenFill xmlns:a14="http://schemas.microsoft.com/office/drawing/2010/main">
                <a:solidFill>
                  <a:srgbClr val="FFFFFF"/>
                </a:solidFill>
              </a14:hiddenFill>
            </a:ext>
          </a:extLst>
        </p:spPr>
      </p:pic>
      <p:sp>
        <p:nvSpPr>
          <p:cNvPr id="736261" name="AutoShape 5">
            <a:extLst>
              <a:ext uri="{FF2B5EF4-FFF2-40B4-BE49-F238E27FC236}">
                <a16:creationId xmlns:a16="http://schemas.microsoft.com/office/drawing/2014/main" id="{E59B157D-F065-48D7-9B6F-448AD1FC9908}"/>
              </a:ext>
            </a:extLst>
          </p:cNvPr>
          <p:cNvSpPr>
            <a:spLocks noChangeArrowheads="1"/>
          </p:cNvSpPr>
          <p:nvPr/>
        </p:nvSpPr>
        <p:spPr bwMode="auto">
          <a:xfrm>
            <a:off x="3902075" y="4208463"/>
            <a:ext cx="2165350" cy="1643062"/>
          </a:xfrm>
          <a:prstGeom prst="wedgeRoundRectCallout">
            <a:avLst>
              <a:gd name="adj1" fmla="val -10264"/>
              <a:gd name="adj2" fmla="val -110194"/>
              <a:gd name="adj3" fmla="val 16667"/>
            </a:avLst>
          </a:prstGeom>
          <a:solidFill>
            <a:schemeClr val="bg2"/>
          </a:solidFill>
          <a:ln w="12700">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altLang="en-US" sz="1000">
              <a:solidFill>
                <a:srgbClr val="FFFFFF"/>
              </a:solidFill>
              <a:latin typeface="Arial" panose="020B0604020202020204" pitchFamily="34" charset="0"/>
              <a:cs typeface="Arial" panose="020B0604020202020204" pitchFamily="34" charset="0"/>
            </a:endParaRPr>
          </a:p>
        </p:txBody>
      </p:sp>
      <p:grpSp>
        <p:nvGrpSpPr>
          <p:cNvPr id="736262" name="Group 6">
            <a:extLst>
              <a:ext uri="{FF2B5EF4-FFF2-40B4-BE49-F238E27FC236}">
                <a16:creationId xmlns:a16="http://schemas.microsoft.com/office/drawing/2014/main" id="{195D8A6C-ABEE-492B-BD3C-EE3AE65DB854}"/>
              </a:ext>
            </a:extLst>
          </p:cNvPr>
          <p:cNvGrpSpPr>
            <a:grpSpLocks/>
          </p:cNvGrpSpPr>
          <p:nvPr/>
        </p:nvGrpSpPr>
        <p:grpSpPr bwMode="auto">
          <a:xfrm>
            <a:off x="3784600" y="1809750"/>
            <a:ext cx="604838" cy="641350"/>
            <a:chOff x="361" y="2725"/>
            <a:chExt cx="381" cy="404"/>
          </a:xfrm>
        </p:grpSpPr>
        <p:sp>
          <p:nvSpPr>
            <p:cNvPr id="736263" name="Line 7">
              <a:extLst>
                <a:ext uri="{FF2B5EF4-FFF2-40B4-BE49-F238E27FC236}">
                  <a16:creationId xmlns:a16="http://schemas.microsoft.com/office/drawing/2014/main" id="{2E0A4E8E-0DAF-438C-B3C5-B95E23A11C7B}"/>
                </a:ext>
              </a:extLst>
            </p:cNvPr>
            <p:cNvSpPr>
              <a:spLocks noChangeShapeType="1"/>
            </p:cNvSpPr>
            <p:nvPr/>
          </p:nvSpPr>
          <p:spPr bwMode="auto">
            <a:xfrm flipV="1">
              <a:off x="742" y="2770"/>
              <a:ext cx="0" cy="35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64" name="Line 8">
              <a:extLst>
                <a:ext uri="{FF2B5EF4-FFF2-40B4-BE49-F238E27FC236}">
                  <a16:creationId xmlns:a16="http://schemas.microsoft.com/office/drawing/2014/main" id="{89D530F7-D56D-428B-B9C8-2763FEB05251}"/>
                </a:ext>
              </a:extLst>
            </p:cNvPr>
            <p:cNvSpPr>
              <a:spLocks noChangeShapeType="1"/>
            </p:cNvSpPr>
            <p:nvPr/>
          </p:nvSpPr>
          <p:spPr bwMode="auto">
            <a:xfrm flipH="1">
              <a:off x="642" y="2776"/>
              <a:ext cx="100"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grpSp>
          <p:nvGrpSpPr>
            <p:cNvPr id="736265" name="Group 9">
              <a:extLst>
                <a:ext uri="{FF2B5EF4-FFF2-40B4-BE49-F238E27FC236}">
                  <a16:creationId xmlns:a16="http://schemas.microsoft.com/office/drawing/2014/main" id="{82E17AF9-436D-4E66-B9C8-315571A4F04F}"/>
                </a:ext>
              </a:extLst>
            </p:cNvPr>
            <p:cNvGrpSpPr>
              <a:grpSpLocks/>
            </p:cNvGrpSpPr>
            <p:nvPr/>
          </p:nvGrpSpPr>
          <p:grpSpPr bwMode="auto">
            <a:xfrm>
              <a:off x="532" y="2725"/>
              <a:ext cx="110" cy="78"/>
              <a:chOff x="643" y="1527"/>
              <a:chExt cx="168" cy="43"/>
            </a:xfrm>
          </p:grpSpPr>
          <p:sp>
            <p:nvSpPr>
              <p:cNvPr id="736266" name="Line 10">
                <a:extLst>
                  <a:ext uri="{FF2B5EF4-FFF2-40B4-BE49-F238E27FC236}">
                    <a16:creationId xmlns:a16="http://schemas.microsoft.com/office/drawing/2014/main" id="{2A6BE4C1-BE6D-4DDB-8FCC-A1CA3288A19C}"/>
                  </a:ext>
                </a:extLst>
              </p:cNvPr>
              <p:cNvSpPr>
                <a:spLocks noChangeShapeType="1"/>
              </p:cNvSpPr>
              <p:nvPr/>
            </p:nvSpPr>
            <p:spPr bwMode="auto">
              <a:xfrm flipH="1" flipV="1">
                <a:off x="793" y="1530"/>
                <a:ext cx="18" cy="27"/>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67" name="Line 11">
                <a:extLst>
                  <a:ext uri="{FF2B5EF4-FFF2-40B4-BE49-F238E27FC236}">
                    <a16:creationId xmlns:a16="http://schemas.microsoft.com/office/drawing/2014/main" id="{CF2AEC12-AA04-4EA7-A89C-29319A1E8734}"/>
                  </a:ext>
                </a:extLst>
              </p:cNvPr>
              <p:cNvSpPr>
                <a:spLocks noChangeShapeType="1"/>
              </p:cNvSpPr>
              <p:nvPr/>
            </p:nvSpPr>
            <p:spPr bwMode="auto">
              <a:xfrm flipH="1">
                <a:off x="758" y="1530"/>
                <a:ext cx="35" cy="3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68" name="Line 12">
                <a:extLst>
                  <a:ext uri="{FF2B5EF4-FFF2-40B4-BE49-F238E27FC236}">
                    <a16:creationId xmlns:a16="http://schemas.microsoft.com/office/drawing/2014/main" id="{87017FC5-DCA6-4F15-AECE-CA641C23D098}"/>
                  </a:ext>
                </a:extLst>
              </p:cNvPr>
              <p:cNvSpPr>
                <a:spLocks noChangeShapeType="1"/>
              </p:cNvSpPr>
              <p:nvPr/>
            </p:nvSpPr>
            <p:spPr bwMode="auto">
              <a:xfrm flipH="1" flipV="1">
                <a:off x="729" y="1530"/>
                <a:ext cx="29" cy="3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69" name="Line 13">
                <a:extLst>
                  <a:ext uri="{FF2B5EF4-FFF2-40B4-BE49-F238E27FC236}">
                    <a16:creationId xmlns:a16="http://schemas.microsoft.com/office/drawing/2014/main" id="{21F3A305-8743-4C6B-9A04-25539FFC8BD8}"/>
                  </a:ext>
                </a:extLst>
              </p:cNvPr>
              <p:cNvSpPr>
                <a:spLocks noChangeShapeType="1"/>
              </p:cNvSpPr>
              <p:nvPr/>
            </p:nvSpPr>
            <p:spPr bwMode="auto">
              <a:xfrm flipH="1">
                <a:off x="699" y="1530"/>
                <a:ext cx="30" cy="3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70" name="Line 14">
                <a:extLst>
                  <a:ext uri="{FF2B5EF4-FFF2-40B4-BE49-F238E27FC236}">
                    <a16:creationId xmlns:a16="http://schemas.microsoft.com/office/drawing/2014/main" id="{66A41B0E-B2D2-483D-A612-271C684F4D99}"/>
                  </a:ext>
                </a:extLst>
              </p:cNvPr>
              <p:cNvSpPr>
                <a:spLocks noChangeShapeType="1"/>
              </p:cNvSpPr>
              <p:nvPr/>
            </p:nvSpPr>
            <p:spPr bwMode="auto">
              <a:xfrm flipH="1" flipV="1">
                <a:off x="662" y="1527"/>
                <a:ext cx="35" cy="4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71" name="Line 15">
                <a:extLst>
                  <a:ext uri="{FF2B5EF4-FFF2-40B4-BE49-F238E27FC236}">
                    <a16:creationId xmlns:a16="http://schemas.microsoft.com/office/drawing/2014/main" id="{F4159245-DAA3-4E14-9084-BE825C42D752}"/>
                  </a:ext>
                </a:extLst>
              </p:cNvPr>
              <p:cNvSpPr>
                <a:spLocks noChangeShapeType="1"/>
              </p:cNvSpPr>
              <p:nvPr/>
            </p:nvSpPr>
            <p:spPr bwMode="auto">
              <a:xfrm flipH="1">
                <a:off x="643" y="1527"/>
                <a:ext cx="19" cy="26"/>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grpSp>
        <p:sp>
          <p:nvSpPr>
            <p:cNvPr id="736272" name="Line 16">
              <a:extLst>
                <a:ext uri="{FF2B5EF4-FFF2-40B4-BE49-F238E27FC236}">
                  <a16:creationId xmlns:a16="http://schemas.microsoft.com/office/drawing/2014/main" id="{6DEEC3E4-6CBB-411E-993E-3985F9E9F28B}"/>
                </a:ext>
              </a:extLst>
            </p:cNvPr>
            <p:cNvSpPr>
              <a:spLocks noChangeShapeType="1"/>
            </p:cNvSpPr>
            <p:nvPr/>
          </p:nvSpPr>
          <p:spPr bwMode="auto">
            <a:xfrm flipH="1">
              <a:off x="431" y="2770"/>
              <a:ext cx="101"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73" name="Line 17">
              <a:extLst>
                <a:ext uri="{FF2B5EF4-FFF2-40B4-BE49-F238E27FC236}">
                  <a16:creationId xmlns:a16="http://schemas.microsoft.com/office/drawing/2014/main" id="{3501E075-6429-4055-A47C-23E58E6E583D}"/>
                </a:ext>
              </a:extLst>
            </p:cNvPr>
            <p:cNvSpPr>
              <a:spLocks noChangeShapeType="1"/>
            </p:cNvSpPr>
            <p:nvPr/>
          </p:nvSpPr>
          <p:spPr bwMode="auto">
            <a:xfrm>
              <a:off x="431" y="2770"/>
              <a:ext cx="0" cy="66"/>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74" name="Line 18">
              <a:extLst>
                <a:ext uri="{FF2B5EF4-FFF2-40B4-BE49-F238E27FC236}">
                  <a16:creationId xmlns:a16="http://schemas.microsoft.com/office/drawing/2014/main" id="{31BFDA48-FF2A-4E36-99BC-50C5B72C3B7A}"/>
                </a:ext>
              </a:extLst>
            </p:cNvPr>
            <p:cNvSpPr>
              <a:spLocks noChangeShapeType="1"/>
            </p:cNvSpPr>
            <p:nvPr/>
          </p:nvSpPr>
          <p:spPr bwMode="auto">
            <a:xfrm>
              <a:off x="431" y="2911"/>
              <a:ext cx="0" cy="46"/>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75" name="Line 19">
              <a:extLst>
                <a:ext uri="{FF2B5EF4-FFF2-40B4-BE49-F238E27FC236}">
                  <a16:creationId xmlns:a16="http://schemas.microsoft.com/office/drawing/2014/main" id="{F8A10AE0-A22A-47AC-A417-B404E2C11437}"/>
                </a:ext>
              </a:extLst>
            </p:cNvPr>
            <p:cNvSpPr>
              <a:spLocks noChangeShapeType="1"/>
            </p:cNvSpPr>
            <p:nvPr/>
          </p:nvSpPr>
          <p:spPr bwMode="auto">
            <a:xfrm flipH="1">
              <a:off x="395" y="2957"/>
              <a:ext cx="73"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76" name="Line 20">
              <a:extLst>
                <a:ext uri="{FF2B5EF4-FFF2-40B4-BE49-F238E27FC236}">
                  <a16:creationId xmlns:a16="http://schemas.microsoft.com/office/drawing/2014/main" id="{B8EB8E35-6D4B-4976-9801-9808C8AC08CF}"/>
                </a:ext>
              </a:extLst>
            </p:cNvPr>
            <p:cNvSpPr>
              <a:spLocks noChangeShapeType="1"/>
            </p:cNvSpPr>
            <p:nvPr/>
          </p:nvSpPr>
          <p:spPr bwMode="auto">
            <a:xfrm flipH="1">
              <a:off x="410" y="2974"/>
              <a:ext cx="42"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77" name="Line 21">
              <a:extLst>
                <a:ext uri="{FF2B5EF4-FFF2-40B4-BE49-F238E27FC236}">
                  <a16:creationId xmlns:a16="http://schemas.microsoft.com/office/drawing/2014/main" id="{4B87CE84-6960-4548-80F6-4D8A44D2A3EA}"/>
                </a:ext>
              </a:extLst>
            </p:cNvPr>
            <p:cNvSpPr>
              <a:spLocks noChangeShapeType="1"/>
            </p:cNvSpPr>
            <p:nvPr/>
          </p:nvSpPr>
          <p:spPr bwMode="auto">
            <a:xfrm flipH="1">
              <a:off x="423" y="2991"/>
              <a:ext cx="17"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78" name="Line 22">
              <a:extLst>
                <a:ext uri="{FF2B5EF4-FFF2-40B4-BE49-F238E27FC236}">
                  <a16:creationId xmlns:a16="http://schemas.microsoft.com/office/drawing/2014/main" id="{9FB45D24-4471-4037-AE81-06DF307BB185}"/>
                </a:ext>
              </a:extLst>
            </p:cNvPr>
            <p:cNvSpPr>
              <a:spLocks noChangeShapeType="1"/>
            </p:cNvSpPr>
            <p:nvPr/>
          </p:nvSpPr>
          <p:spPr bwMode="auto">
            <a:xfrm>
              <a:off x="361" y="2887"/>
              <a:ext cx="42"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79" name="Line 23">
              <a:extLst>
                <a:ext uri="{FF2B5EF4-FFF2-40B4-BE49-F238E27FC236}">
                  <a16:creationId xmlns:a16="http://schemas.microsoft.com/office/drawing/2014/main" id="{00B5DD80-F482-46EE-867C-B57D894A3DD0}"/>
                </a:ext>
              </a:extLst>
            </p:cNvPr>
            <p:cNvSpPr>
              <a:spLocks noChangeShapeType="1"/>
            </p:cNvSpPr>
            <p:nvPr/>
          </p:nvSpPr>
          <p:spPr bwMode="auto">
            <a:xfrm flipV="1">
              <a:off x="403" y="2863"/>
              <a:ext cx="0" cy="24"/>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80" name="Line 24">
              <a:extLst>
                <a:ext uri="{FF2B5EF4-FFF2-40B4-BE49-F238E27FC236}">
                  <a16:creationId xmlns:a16="http://schemas.microsoft.com/office/drawing/2014/main" id="{7D7A8CFA-CBFF-4BFE-BA0A-128D6D5308A3}"/>
                </a:ext>
              </a:extLst>
            </p:cNvPr>
            <p:cNvSpPr>
              <a:spLocks noChangeShapeType="1"/>
            </p:cNvSpPr>
            <p:nvPr/>
          </p:nvSpPr>
          <p:spPr bwMode="auto">
            <a:xfrm>
              <a:off x="403" y="2861"/>
              <a:ext cx="50"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81" name="Line 25">
              <a:extLst>
                <a:ext uri="{FF2B5EF4-FFF2-40B4-BE49-F238E27FC236}">
                  <a16:creationId xmlns:a16="http://schemas.microsoft.com/office/drawing/2014/main" id="{C215B330-98BE-4AEF-A7FC-5347E5DCB5BE}"/>
                </a:ext>
              </a:extLst>
            </p:cNvPr>
            <p:cNvSpPr>
              <a:spLocks noChangeShapeType="1"/>
            </p:cNvSpPr>
            <p:nvPr/>
          </p:nvSpPr>
          <p:spPr bwMode="auto">
            <a:xfrm>
              <a:off x="453" y="2861"/>
              <a:ext cx="0" cy="26"/>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82" name="Line 26">
              <a:extLst>
                <a:ext uri="{FF2B5EF4-FFF2-40B4-BE49-F238E27FC236}">
                  <a16:creationId xmlns:a16="http://schemas.microsoft.com/office/drawing/2014/main" id="{9208D321-992F-45B6-B53D-111E35A32F04}"/>
                </a:ext>
              </a:extLst>
            </p:cNvPr>
            <p:cNvSpPr>
              <a:spLocks noChangeShapeType="1"/>
            </p:cNvSpPr>
            <p:nvPr/>
          </p:nvSpPr>
          <p:spPr bwMode="auto">
            <a:xfrm>
              <a:off x="453" y="2887"/>
              <a:ext cx="35"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grpSp>
      <p:grpSp>
        <p:nvGrpSpPr>
          <p:cNvPr id="736283" name="Group 27">
            <a:extLst>
              <a:ext uri="{FF2B5EF4-FFF2-40B4-BE49-F238E27FC236}">
                <a16:creationId xmlns:a16="http://schemas.microsoft.com/office/drawing/2014/main" id="{7F7C5FAA-8561-4352-BE82-5E10FE1B12A7}"/>
              </a:ext>
            </a:extLst>
          </p:cNvPr>
          <p:cNvGrpSpPr>
            <a:grpSpLocks/>
          </p:cNvGrpSpPr>
          <p:nvPr/>
        </p:nvGrpSpPr>
        <p:grpSpPr bwMode="auto">
          <a:xfrm>
            <a:off x="2247900" y="1852614"/>
            <a:ext cx="1036638" cy="809625"/>
            <a:chOff x="127" y="1666"/>
            <a:chExt cx="653" cy="510"/>
          </a:xfrm>
        </p:grpSpPr>
        <p:sp>
          <p:nvSpPr>
            <p:cNvPr id="736284" name="Freeform 28">
              <a:extLst>
                <a:ext uri="{FF2B5EF4-FFF2-40B4-BE49-F238E27FC236}">
                  <a16:creationId xmlns:a16="http://schemas.microsoft.com/office/drawing/2014/main" id="{B129A543-EB8C-4D7E-9333-99E19E4DFF39}"/>
                </a:ext>
              </a:extLst>
            </p:cNvPr>
            <p:cNvSpPr>
              <a:spLocks/>
            </p:cNvSpPr>
            <p:nvPr/>
          </p:nvSpPr>
          <p:spPr bwMode="auto">
            <a:xfrm flipH="1">
              <a:off x="279" y="1791"/>
              <a:ext cx="93" cy="118"/>
            </a:xfrm>
            <a:custGeom>
              <a:avLst/>
              <a:gdLst>
                <a:gd name="T0" fmla="*/ 2 w 126"/>
                <a:gd name="T1" fmla="*/ 187 h 188"/>
                <a:gd name="T2" fmla="*/ 0 w 126"/>
                <a:gd name="T3" fmla="*/ 0 h 188"/>
                <a:gd name="T4" fmla="*/ 2 w 126"/>
                <a:gd name="T5" fmla="*/ 1 h 188"/>
                <a:gd name="T6" fmla="*/ 125 w 126"/>
                <a:gd name="T7" fmla="*/ 96 h 188"/>
                <a:gd name="T8" fmla="*/ 125 w 126"/>
                <a:gd name="T9" fmla="*/ 97 h 188"/>
                <a:gd name="T10" fmla="*/ 0 w 126"/>
                <a:gd name="T11" fmla="*/ 187 h 188"/>
                <a:gd name="T12" fmla="*/ 2 w 126"/>
                <a:gd name="T13" fmla="*/ 187 h 188"/>
                <a:gd name="T14" fmla="*/ 2 w 126"/>
                <a:gd name="T15" fmla="*/ 187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88">
                  <a:moveTo>
                    <a:pt x="2" y="187"/>
                  </a:moveTo>
                  <a:lnTo>
                    <a:pt x="0" y="0"/>
                  </a:lnTo>
                  <a:lnTo>
                    <a:pt x="2" y="1"/>
                  </a:lnTo>
                  <a:lnTo>
                    <a:pt x="125" y="96"/>
                  </a:lnTo>
                  <a:lnTo>
                    <a:pt x="125" y="97"/>
                  </a:lnTo>
                  <a:lnTo>
                    <a:pt x="0" y="187"/>
                  </a:lnTo>
                  <a:lnTo>
                    <a:pt x="2" y="187"/>
                  </a:lnTo>
                  <a:lnTo>
                    <a:pt x="2" y="187"/>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85" name="Line 29">
              <a:extLst>
                <a:ext uri="{FF2B5EF4-FFF2-40B4-BE49-F238E27FC236}">
                  <a16:creationId xmlns:a16="http://schemas.microsoft.com/office/drawing/2014/main" id="{CFA8465F-795D-466C-94D1-FBD013CF8A80}"/>
                </a:ext>
              </a:extLst>
            </p:cNvPr>
            <p:cNvSpPr>
              <a:spLocks noChangeShapeType="1"/>
            </p:cNvSpPr>
            <p:nvPr/>
          </p:nvSpPr>
          <p:spPr bwMode="auto">
            <a:xfrm>
              <a:off x="146" y="1853"/>
              <a:ext cx="135"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86" name="Line 30">
              <a:extLst>
                <a:ext uri="{FF2B5EF4-FFF2-40B4-BE49-F238E27FC236}">
                  <a16:creationId xmlns:a16="http://schemas.microsoft.com/office/drawing/2014/main" id="{55D767C2-4E53-43E0-9403-A1D893905B7B}"/>
                </a:ext>
              </a:extLst>
            </p:cNvPr>
            <p:cNvSpPr>
              <a:spLocks noChangeShapeType="1"/>
            </p:cNvSpPr>
            <p:nvPr/>
          </p:nvSpPr>
          <p:spPr bwMode="auto">
            <a:xfrm>
              <a:off x="369" y="1826"/>
              <a:ext cx="411"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87" name="Line 31">
              <a:extLst>
                <a:ext uri="{FF2B5EF4-FFF2-40B4-BE49-F238E27FC236}">
                  <a16:creationId xmlns:a16="http://schemas.microsoft.com/office/drawing/2014/main" id="{C7FD9FFF-DB35-456B-AB8C-C86F4FB8520C}"/>
                </a:ext>
              </a:extLst>
            </p:cNvPr>
            <p:cNvSpPr>
              <a:spLocks noChangeShapeType="1"/>
            </p:cNvSpPr>
            <p:nvPr/>
          </p:nvSpPr>
          <p:spPr bwMode="auto">
            <a:xfrm flipH="1">
              <a:off x="773" y="1826"/>
              <a:ext cx="0" cy="35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88" name="Line 32">
              <a:extLst>
                <a:ext uri="{FF2B5EF4-FFF2-40B4-BE49-F238E27FC236}">
                  <a16:creationId xmlns:a16="http://schemas.microsoft.com/office/drawing/2014/main" id="{41C253FC-EA7F-468D-B39E-86C7D68BF8FF}"/>
                </a:ext>
              </a:extLst>
            </p:cNvPr>
            <p:cNvSpPr>
              <a:spLocks noChangeShapeType="1"/>
            </p:cNvSpPr>
            <p:nvPr/>
          </p:nvSpPr>
          <p:spPr bwMode="auto">
            <a:xfrm>
              <a:off x="369" y="1876"/>
              <a:ext cx="93"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89" name="Line 33">
              <a:extLst>
                <a:ext uri="{FF2B5EF4-FFF2-40B4-BE49-F238E27FC236}">
                  <a16:creationId xmlns:a16="http://schemas.microsoft.com/office/drawing/2014/main" id="{13270A51-E647-4786-B13E-6FC2765A2A89}"/>
                </a:ext>
              </a:extLst>
            </p:cNvPr>
            <p:cNvSpPr>
              <a:spLocks noChangeShapeType="1"/>
            </p:cNvSpPr>
            <p:nvPr/>
          </p:nvSpPr>
          <p:spPr bwMode="auto">
            <a:xfrm flipH="1">
              <a:off x="462" y="1876"/>
              <a:ext cx="0" cy="64"/>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90" name="Line 34">
              <a:extLst>
                <a:ext uri="{FF2B5EF4-FFF2-40B4-BE49-F238E27FC236}">
                  <a16:creationId xmlns:a16="http://schemas.microsoft.com/office/drawing/2014/main" id="{DF3E259D-CC96-487A-A418-36D73A3DE8C5}"/>
                </a:ext>
              </a:extLst>
            </p:cNvPr>
            <p:cNvSpPr>
              <a:spLocks noChangeShapeType="1"/>
            </p:cNvSpPr>
            <p:nvPr/>
          </p:nvSpPr>
          <p:spPr bwMode="auto">
            <a:xfrm>
              <a:off x="426" y="1941"/>
              <a:ext cx="69"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91" name="Line 35">
              <a:extLst>
                <a:ext uri="{FF2B5EF4-FFF2-40B4-BE49-F238E27FC236}">
                  <a16:creationId xmlns:a16="http://schemas.microsoft.com/office/drawing/2014/main" id="{157AF7DA-5AE9-44A4-BF0A-96E7B1EC0641}"/>
                </a:ext>
              </a:extLst>
            </p:cNvPr>
            <p:cNvSpPr>
              <a:spLocks noChangeShapeType="1"/>
            </p:cNvSpPr>
            <p:nvPr/>
          </p:nvSpPr>
          <p:spPr bwMode="auto">
            <a:xfrm>
              <a:off x="448" y="1956"/>
              <a:ext cx="34"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92" name="Line 36">
              <a:extLst>
                <a:ext uri="{FF2B5EF4-FFF2-40B4-BE49-F238E27FC236}">
                  <a16:creationId xmlns:a16="http://schemas.microsoft.com/office/drawing/2014/main" id="{751BDC35-8F19-4725-B661-70A741D60FE3}"/>
                </a:ext>
              </a:extLst>
            </p:cNvPr>
            <p:cNvSpPr>
              <a:spLocks noChangeShapeType="1"/>
            </p:cNvSpPr>
            <p:nvPr/>
          </p:nvSpPr>
          <p:spPr bwMode="auto">
            <a:xfrm>
              <a:off x="459" y="1969"/>
              <a:ext cx="10"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93" name="Line 37">
              <a:extLst>
                <a:ext uri="{FF2B5EF4-FFF2-40B4-BE49-F238E27FC236}">
                  <a16:creationId xmlns:a16="http://schemas.microsoft.com/office/drawing/2014/main" id="{0F1F274A-17C8-429F-A331-7759EB72BD46}"/>
                </a:ext>
              </a:extLst>
            </p:cNvPr>
            <p:cNvSpPr>
              <a:spLocks noChangeShapeType="1"/>
            </p:cNvSpPr>
            <p:nvPr/>
          </p:nvSpPr>
          <p:spPr bwMode="auto">
            <a:xfrm flipH="1">
              <a:off x="233" y="1717"/>
              <a:ext cx="0" cy="136"/>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94" name="Line 38">
              <a:extLst>
                <a:ext uri="{FF2B5EF4-FFF2-40B4-BE49-F238E27FC236}">
                  <a16:creationId xmlns:a16="http://schemas.microsoft.com/office/drawing/2014/main" id="{36A219DE-A26F-4D22-B7AA-9EA7FF6E7244}"/>
                </a:ext>
              </a:extLst>
            </p:cNvPr>
            <p:cNvSpPr>
              <a:spLocks noChangeShapeType="1"/>
            </p:cNvSpPr>
            <p:nvPr/>
          </p:nvSpPr>
          <p:spPr bwMode="auto">
            <a:xfrm>
              <a:off x="233" y="1717"/>
              <a:ext cx="103"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grpSp>
          <p:nvGrpSpPr>
            <p:cNvPr id="736295" name="Group 39">
              <a:extLst>
                <a:ext uri="{FF2B5EF4-FFF2-40B4-BE49-F238E27FC236}">
                  <a16:creationId xmlns:a16="http://schemas.microsoft.com/office/drawing/2014/main" id="{F1606643-66A4-4B8D-A116-9A766423ECCA}"/>
                </a:ext>
              </a:extLst>
            </p:cNvPr>
            <p:cNvGrpSpPr>
              <a:grpSpLocks/>
            </p:cNvGrpSpPr>
            <p:nvPr/>
          </p:nvGrpSpPr>
          <p:grpSpPr bwMode="auto">
            <a:xfrm>
              <a:off x="336" y="1666"/>
              <a:ext cx="112" cy="88"/>
              <a:chOff x="1265" y="1988"/>
              <a:chExt cx="171" cy="39"/>
            </a:xfrm>
          </p:grpSpPr>
          <p:sp>
            <p:nvSpPr>
              <p:cNvPr id="736296" name="Line 40">
                <a:extLst>
                  <a:ext uri="{FF2B5EF4-FFF2-40B4-BE49-F238E27FC236}">
                    <a16:creationId xmlns:a16="http://schemas.microsoft.com/office/drawing/2014/main" id="{1A65CC00-E5E2-4477-91B1-E5C22315E0DC}"/>
                  </a:ext>
                </a:extLst>
              </p:cNvPr>
              <p:cNvSpPr>
                <a:spLocks noChangeShapeType="1"/>
              </p:cNvSpPr>
              <p:nvPr/>
            </p:nvSpPr>
            <p:spPr bwMode="auto">
              <a:xfrm flipV="1">
                <a:off x="1265" y="1988"/>
                <a:ext cx="22" cy="26"/>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97" name="Line 41">
                <a:extLst>
                  <a:ext uri="{FF2B5EF4-FFF2-40B4-BE49-F238E27FC236}">
                    <a16:creationId xmlns:a16="http://schemas.microsoft.com/office/drawing/2014/main" id="{3650F6E4-8EA8-44AB-8DC9-F1530A3DD0E8}"/>
                  </a:ext>
                </a:extLst>
              </p:cNvPr>
              <p:cNvSpPr>
                <a:spLocks noChangeShapeType="1"/>
              </p:cNvSpPr>
              <p:nvPr/>
            </p:nvSpPr>
            <p:spPr bwMode="auto">
              <a:xfrm>
                <a:off x="1287" y="1988"/>
                <a:ext cx="35" cy="3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98" name="Line 42">
                <a:extLst>
                  <a:ext uri="{FF2B5EF4-FFF2-40B4-BE49-F238E27FC236}">
                    <a16:creationId xmlns:a16="http://schemas.microsoft.com/office/drawing/2014/main" id="{4DE52978-9358-49E5-A638-D7262B49751C}"/>
                  </a:ext>
                </a:extLst>
              </p:cNvPr>
              <p:cNvSpPr>
                <a:spLocks noChangeShapeType="1"/>
              </p:cNvSpPr>
              <p:nvPr/>
            </p:nvSpPr>
            <p:spPr bwMode="auto">
              <a:xfrm flipV="1">
                <a:off x="1322" y="1988"/>
                <a:ext cx="32" cy="3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299" name="Line 43">
                <a:extLst>
                  <a:ext uri="{FF2B5EF4-FFF2-40B4-BE49-F238E27FC236}">
                    <a16:creationId xmlns:a16="http://schemas.microsoft.com/office/drawing/2014/main" id="{CF6A1FF9-8679-449F-83BB-C3D1BB6FF15F}"/>
                  </a:ext>
                </a:extLst>
              </p:cNvPr>
              <p:cNvSpPr>
                <a:spLocks noChangeShapeType="1"/>
              </p:cNvSpPr>
              <p:nvPr/>
            </p:nvSpPr>
            <p:spPr bwMode="auto">
              <a:xfrm>
                <a:off x="1354" y="1988"/>
                <a:ext cx="30" cy="35"/>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00" name="Line 44">
                <a:extLst>
                  <a:ext uri="{FF2B5EF4-FFF2-40B4-BE49-F238E27FC236}">
                    <a16:creationId xmlns:a16="http://schemas.microsoft.com/office/drawing/2014/main" id="{5D32F9F0-697F-4E62-8A18-B2AFC7CFAAA7}"/>
                  </a:ext>
                </a:extLst>
              </p:cNvPr>
              <p:cNvSpPr>
                <a:spLocks noChangeShapeType="1"/>
              </p:cNvSpPr>
              <p:nvPr/>
            </p:nvSpPr>
            <p:spPr bwMode="auto">
              <a:xfrm flipV="1">
                <a:off x="1384" y="1988"/>
                <a:ext cx="34" cy="35"/>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01" name="Line 45">
                <a:extLst>
                  <a:ext uri="{FF2B5EF4-FFF2-40B4-BE49-F238E27FC236}">
                    <a16:creationId xmlns:a16="http://schemas.microsoft.com/office/drawing/2014/main" id="{28E40E78-5631-46FD-B95A-DBE62461E619}"/>
                  </a:ext>
                </a:extLst>
              </p:cNvPr>
              <p:cNvSpPr>
                <a:spLocks noChangeShapeType="1"/>
              </p:cNvSpPr>
              <p:nvPr/>
            </p:nvSpPr>
            <p:spPr bwMode="auto">
              <a:xfrm>
                <a:off x="1418" y="1988"/>
                <a:ext cx="18" cy="2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grpSp>
        <p:sp>
          <p:nvSpPr>
            <p:cNvPr id="736302" name="Line 46">
              <a:extLst>
                <a:ext uri="{FF2B5EF4-FFF2-40B4-BE49-F238E27FC236}">
                  <a16:creationId xmlns:a16="http://schemas.microsoft.com/office/drawing/2014/main" id="{CDEC3519-93F6-47BA-8435-2D19340C7E31}"/>
                </a:ext>
              </a:extLst>
            </p:cNvPr>
            <p:cNvSpPr>
              <a:spLocks noChangeShapeType="1"/>
            </p:cNvSpPr>
            <p:nvPr/>
          </p:nvSpPr>
          <p:spPr bwMode="auto">
            <a:xfrm>
              <a:off x="448" y="1714"/>
              <a:ext cx="69"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03" name="Line 47">
              <a:extLst>
                <a:ext uri="{FF2B5EF4-FFF2-40B4-BE49-F238E27FC236}">
                  <a16:creationId xmlns:a16="http://schemas.microsoft.com/office/drawing/2014/main" id="{2653253A-E47F-47C8-BE6B-4F2BDA1A2F52}"/>
                </a:ext>
              </a:extLst>
            </p:cNvPr>
            <p:cNvSpPr>
              <a:spLocks noChangeShapeType="1"/>
            </p:cNvSpPr>
            <p:nvPr/>
          </p:nvSpPr>
          <p:spPr bwMode="auto">
            <a:xfrm flipH="1">
              <a:off x="517" y="1714"/>
              <a:ext cx="0" cy="112"/>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04" name="Freeform 48">
              <a:extLst>
                <a:ext uri="{FF2B5EF4-FFF2-40B4-BE49-F238E27FC236}">
                  <a16:creationId xmlns:a16="http://schemas.microsoft.com/office/drawing/2014/main" id="{0CA25031-8BE2-4458-84A7-18816E8CE5F0}"/>
                </a:ext>
              </a:extLst>
            </p:cNvPr>
            <p:cNvSpPr>
              <a:spLocks/>
            </p:cNvSpPr>
            <p:nvPr/>
          </p:nvSpPr>
          <p:spPr bwMode="auto">
            <a:xfrm flipH="1">
              <a:off x="127" y="1834"/>
              <a:ext cx="35" cy="35"/>
            </a:xfrm>
            <a:custGeom>
              <a:avLst/>
              <a:gdLst>
                <a:gd name="T0" fmla="*/ 30 w 31"/>
                <a:gd name="T1" fmla="*/ 18 h 38"/>
                <a:gd name="T2" fmla="*/ 28 w 31"/>
                <a:gd name="T3" fmla="*/ 21 h 38"/>
                <a:gd name="T4" fmla="*/ 27 w 31"/>
                <a:gd name="T5" fmla="*/ 26 h 38"/>
                <a:gd name="T6" fmla="*/ 26 w 31"/>
                <a:gd name="T7" fmla="*/ 30 h 38"/>
                <a:gd name="T8" fmla="*/ 23 w 31"/>
                <a:gd name="T9" fmla="*/ 33 h 38"/>
                <a:gd name="T10" fmla="*/ 20 w 31"/>
                <a:gd name="T11" fmla="*/ 37 h 38"/>
                <a:gd name="T12" fmla="*/ 16 w 31"/>
                <a:gd name="T13" fmla="*/ 37 h 38"/>
                <a:gd name="T14" fmla="*/ 15 w 31"/>
                <a:gd name="T15" fmla="*/ 37 h 38"/>
                <a:gd name="T16" fmla="*/ 12 w 31"/>
                <a:gd name="T17" fmla="*/ 37 h 38"/>
                <a:gd name="T18" fmla="*/ 8 w 31"/>
                <a:gd name="T19" fmla="*/ 37 h 38"/>
                <a:gd name="T20" fmla="*/ 5 w 31"/>
                <a:gd name="T21" fmla="*/ 33 h 38"/>
                <a:gd name="T22" fmla="*/ 2 w 31"/>
                <a:gd name="T23" fmla="*/ 30 h 38"/>
                <a:gd name="T24" fmla="*/ 0 w 31"/>
                <a:gd name="T25" fmla="*/ 26 h 38"/>
                <a:gd name="T26" fmla="*/ 0 w 31"/>
                <a:gd name="T27" fmla="*/ 21 h 38"/>
                <a:gd name="T28" fmla="*/ 0 w 31"/>
                <a:gd name="T29" fmla="*/ 18 h 38"/>
                <a:gd name="T30" fmla="*/ 0 w 31"/>
                <a:gd name="T31" fmla="*/ 16 h 38"/>
                <a:gd name="T32" fmla="*/ 0 w 31"/>
                <a:gd name="T33" fmla="*/ 12 h 38"/>
                <a:gd name="T34" fmla="*/ 2 w 31"/>
                <a:gd name="T35" fmla="*/ 7 h 38"/>
                <a:gd name="T36" fmla="*/ 5 w 31"/>
                <a:gd name="T37" fmla="*/ 4 h 38"/>
                <a:gd name="T38" fmla="*/ 8 w 31"/>
                <a:gd name="T39" fmla="*/ 3 h 38"/>
                <a:gd name="T40" fmla="*/ 12 w 31"/>
                <a:gd name="T41" fmla="*/ 1 h 38"/>
                <a:gd name="T42" fmla="*/ 15 w 31"/>
                <a:gd name="T43" fmla="*/ 0 h 38"/>
                <a:gd name="T44" fmla="*/ 16 w 31"/>
                <a:gd name="T45" fmla="*/ 1 h 38"/>
                <a:gd name="T46" fmla="*/ 20 w 31"/>
                <a:gd name="T47" fmla="*/ 3 h 38"/>
                <a:gd name="T48" fmla="*/ 23 w 31"/>
                <a:gd name="T49" fmla="*/ 4 h 38"/>
                <a:gd name="T50" fmla="*/ 26 w 31"/>
                <a:gd name="T51" fmla="*/ 7 h 38"/>
                <a:gd name="T52" fmla="*/ 27 w 31"/>
                <a:gd name="T53" fmla="*/ 12 h 38"/>
                <a:gd name="T54" fmla="*/ 28 w 31"/>
                <a:gd name="T55" fmla="*/ 16 h 38"/>
                <a:gd name="T56" fmla="*/ 30 w 31"/>
                <a:gd name="T57" fmla="*/ 18 h 38"/>
                <a:gd name="T58" fmla="*/ 30 w 31"/>
                <a:gd name="T5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30" y="18"/>
                  </a:moveTo>
                  <a:lnTo>
                    <a:pt x="28" y="21"/>
                  </a:lnTo>
                  <a:lnTo>
                    <a:pt x="27" y="26"/>
                  </a:lnTo>
                  <a:lnTo>
                    <a:pt x="26" y="30"/>
                  </a:lnTo>
                  <a:lnTo>
                    <a:pt x="23" y="33"/>
                  </a:lnTo>
                  <a:lnTo>
                    <a:pt x="20" y="37"/>
                  </a:lnTo>
                  <a:lnTo>
                    <a:pt x="16" y="37"/>
                  </a:lnTo>
                  <a:lnTo>
                    <a:pt x="15" y="37"/>
                  </a:lnTo>
                  <a:lnTo>
                    <a:pt x="12" y="37"/>
                  </a:lnTo>
                  <a:lnTo>
                    <a:pt x="8" y="37"/>
                  </a:lnTo>
                  <a:lnTo>
                    <a:pt x="5" y="33"/>
                  </a:lnTo>
                  <a:lnTo>
                    <a:pt x="2" y="30"/>
                  </a:lnTo>
                  <a:lnTo>
                    <a:pt x="0" y="26"/>
                  </a:lnTo>
                  <a:lnTo>
                    <a:pt x="0" y="21"/>
                  </a:lnTo>
                  <a:lnTo>
                    <a:pt x="0" y="18"/>
                  </a:lnTo>
                  <a:lnTo>
                    <a:pt x="0" y="16"/>
                  </a:lnTo>
                  <a:lnTo>
                    <a:pt x="0" y="12"/>
                  </a:lnTo>
                  <a:lnTo>
                    <a:pt x="2" y="7"/>
                  </a:lnTo>
                  <a:lnTo>
                    <a:pt x="5" y="4"/>
                  </a:lnTo>
                  <a:lnTo>
                    <a:pt x="8" y="3"/>
                  </a:lnTo>
                  <a:lnTo>
                    <a:pt x="12" y="1"/>
                  </a:lnTo>
                  <a:lnTo>
                    <a:pt x="15" y="0"/>
                  </a:lnTo>
                  <a:lnTo>
                    <a:pt x="16" y="1"/>
                  </a:lnTo>
                  <a:lnTo>
                    <a:pt x="20" y="3"/>
                  </a:lnTo>
                  <a:lnTo>
                    <a:pt x="23" y="4"/>
                  </a:lnTo>
                  <a:lnTo>
                    <a:pt x="26" y="7"/>
                  </a:lnTo>
                  <a:lnTo>
                    <a:pt x="27" y="12"/>
                  </a:lnTo>
                  <a:lnTo>
                    <a:pt x="28" y="16"/>
                  </a:lnTo>
                  <a:lnTo>
                    <a:pt x="30" y="18"/>
                  </a:lnTo>
                  <a:lnTo>
                    <a:pt x="30" y="18"/>
                  </a:lnTo>
                </a:path>
              </a:pathLst>
            </a:custGeom>
            <a:solidFill>
              <a:srgbClr val="FFFFFF"/>
            </a:solidFill>
            <a:ln w="12700" cap="rnd" cmpd="sng">
              <a:solidFill>
                <a:srgbClr val="FFFFFF"/>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grpSp>
      <p:sp>
        <p:nvSpPr>
          <p:cNvPr id="736305" name="Rectangle 49">
            <a:extLst>
              <a:ext uri="{FF2B5EF4-FFF2-40B4-BE49-F238E27FC236}">
                <a16:creationId xmlns:a16="http://schemas.microsoft.com/office/drawing/2014/main" id="{6FA20707-BE05-41F3-8D24-692C7491ADC3}"/>
              </a:ext>
            </a:extLst>
          </p:cNvPr>
          <p:cNvSpPr>
            <a:spLocks noChangeArrowheads="1"/>
          </p:cNvSpPr>
          <p:nvPr/>
        </p:nvSpPr>
        <p:spPr bwMode="auto">
          <a:xfrm>
            <a:off x="1881188" y="4379913"/>
            <a:ext cx="16192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fontAlgn="base" hangingPunct="0">
              <a:spcBef>
                <a:spcPct val="0"/>
              </a:spcBef>
              <a:spcAft>
                <a:spcPct val="0"/>
              </a:spcAft>
            </a:pPr>
            <a:r>
              <a:rPr lang="en-US" altLang="en-US" b="1">
                <a:solidFill>
                  <a:srgbClr val="D9FDFF"/>
                </a:solidFill>
                <a:latin typeface="Arial" panose="020B0604020202020204" pitchFamily="34" charset="0"/>
                <a:cs typeface="Arial" panose="020B0604020202020204" pitchFamily="34" charset="0"/>
              </a:rPr>
              <a:t>Experimental</a:t>
            </a:r>
          </a:p>
          <a:p>
            <a:pPr algn="ctr" eaLnBrk="0" fontAlgn="base" hangingPunct="0">
              <a:spcBef>
                <a:spcPct val="0"/>
              </a:spcBef>
              <a:spcAft>
                <a:spcPct val="0"/>
              </a:spcAft>
            </a:pPr>
            <a:r>
              <a:rPr lang="en-US" altLang="en-US" b="1">
                <a:solidFill>
                  <a:srgbClr val="D9FDFF"/>
                </a:solidFill>
                <a:latin typeface="Arial" panose="020B0604020202020204" pitchFamily="34" charset="0"/>
                <a:cs typeface="Arial" panose="020B0604020202020204" pitchFamily="34" charset="0"/>
              </a:rPr>
              <a:t>Chamber</a:t>
            </a:r>
            <a:endParaRPr lang="en-US" altLang="en-US" b="1">
              <a:solidFill>
                <a:srgbClr val="D9FDFF"/>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pic>
        <p:nvPicPr>
          <p:cNvPr id="736306" name="Picture 50" descr="Flash Chamber very close">
            <a:extLst>
              <a:ext uri="{FF2B5EF4-FFF2-40B4-BE49-F238E27FC236}">
                <a16:creationId xmlns:a16="http://schemas.microsoft.com/office/drawing/2014/main" id="{5D5656B6-1E63-43B0-9E22-0EB0EA3BEBF4}"/>
              </a:ext>
            </a:extLst>
          </p:cNvPr>
          <p:cNvPicPr>
            <a:picLocks noChangeAspect="1" noChangeArrowheads="1"/>
          </p:cNvPicPr>
          <p:nvPr/>
        </p:nvPicPr>
        <p:blipFill>
          <a:blip r:embed="rId6">
            <a:clrChange>
              <a:clrFrom>
                <a:srgbClr val="000080"/>
              </a:clrFrom>
              <a:clrTo>
                <a:srgbClr val="000080">
                  <a:alpha val="0"/>
                </a:srgbClr>
              </a:clrTo>
            </a:clrChange>
            <a:extLst>
              <a:ext uri="{28A0092B-C50C-407E-A947-70E740481C1C}">
                <a14:useLocalDpi xmlns:a14="http://schemas.microsoft.com/office/drawing/2010/main" val="0"/>
              </a:ext>
            </a:extLst>
          </a:blip>
          <a:srcRect/>
          <a:stretch>
            <a:fillRect/>
          </a:stretch>
        </p:blipFill>
        <p:spPr bwMode="auto">
          <a:xfrm>
            <a:off x="3954463" y="4273551"/>
            <a:ext cx="2063750" cy="1547813"/>
          </a:xfrm>
          <a:prstGeom prst="rect">
            <a:avLst/>
          </a:prstGeom>
          <a:noFill/>
          <a:extLst>
            <a:ext uri="{909E8E84-426E-40DD-AFC4-6F175D3DCCD1}">
              <a14:hiddenFill xmlns:a14="http://schemas.microsoft.com/office/drawing/2010/main">
                <a:solidFill>
                  <a:srgbClr val="FFFFFF"/>
                </a:solidFill>
              </a14:hiddenFill>
            </a:ext>
          </a:extLst>
        </p:spPr>
      </p:pic>
      <p:sp>
        <p:nvSpPr>
          <p:cNvPr id="736307" name="AutoShape 51">
            <a:extLst>
              <a:ext uri="{FF2B5EF4-FFF2-40B4-BE49-F238E27FC236}">
                <a16:creationId xmlns:a16="http://schemas.microsoft.com/office/drawing/2014/main" id="{6865CE97-B385-4256-AD47-438C7BA1D481}"/>
              </a:ext>
            </a:extLst>
          </p:cNvPr>
          <p:cNvSpPr>
            <a:spLocks noChangeArrowheads="1"/>
          </p:cNvSpPr>
          <p:nvPr/>
        </p:nvSpPr>
        <p:spPr bwMode="auto">
          <a:xfrm>
            <a:off x="6310314" y="1962151"/>
            <a:ext cx="1163637" cy="1871663"/>
          </a:xfrm>
          <a:prstGeom prst="wedgeRoundRectCallout">
            <a:avLst>
              <a:gd name="adj1" fmla="val -177560"/>
              <a:gd name="adj2" fmla="val 111324"/>
              <a:gd name="adj3" fmla="val 16667"/>
            </a:avLst>
          </a:prstGeom>
          <a:gradFill rotWithShape="1">
            <a:gsLst>
              <a:gs pos="0">
                <a:srgbClr val="99CCFF"/>
              </a:gs>
              <a:gs pos="100000">
                <a:srgbClr val="99CCFF">
                  <a:gamma/>
                  <a:shade val="46275"/>
                  <a:invGamma/>
                </a:srgbClr>
              </a:gs>
            </a:gsLst>
            <a:path path="rect">
              <a:fillToRect l="50000" t="50000" r="50000" b="50000"/>
            </a:path>
          </a:gradFill>
          <a:ln w="12700">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altLang="en-US" sz="1000">
              <a:solidFill>
                <a:srgbClr val="FFFFFF"/>
              </a:solidFill>
              <a:latin typeface="Arial" panose="020B0604020202020204" pitchFamily="34" charset="0"/>
              <a:cs typeface="Arial" panose="020B0604020202020204" pitchFamily="34" charset="0"/>
            </a:endParaRPr>
          </a:p>
        </p:txBody>
      </p:sp>
      <p:sp>
        <p:nvSpPr>
          <p:cNvPr id="736308" name="Rectangle 52">
            <a:extLst>
              <a:ext uri="{FF2B5EF4-FFF2-40B4-BE49-F238E27FC236}">
                <a16:creationId xmlns:a16="http://schemas.microsoft.com/office/drawing/2014/main" id="{A1BA81C3-91C7-4784-9E38-8CC82DEBAC97}"/>
              </a:ext>
            </a:extLst>
          </p:cNvPr>
          <p:cNvSpPr>
            <a:spLocks noChangeArrowheads="1"/>
          </p:cNvSpPr>
          <p:nvPr/>
        </p:nvSpPr>
        <p:spPr bwMode="auto">
          <a:xfrm>
            <a:off x="6366848" y="2376488"/>
            <a:ext cx="783869" cy="480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fontAlgn="base" hangingPunct="0">
              <a:lnSpc>
                <a:spcPct val="90000"/>
              </a:lnSpc>
              <a:spcBef>
                <a:spcPct val="0"/>
              </a:spcBef>
              <a:spcAft>
                <a:spcPct val="0"/>
              </a:spcAft>
            </a:pPr>
            <a:r>
              <a:rPr lang="en-US" altLang="en-US" sz="1400" b="1">
                <a:solidFill>
                  <a:srgbClr val="000000"/>
                </a:solidFill>
                <a:latin typeface="Arial" panose="020B0604020202020204" pitchFamily="34" charset="0"/>
                <a:cs typeface="Arial" panose="020B0604020202020204" pitchFamily="34" charset="0"/>
              </a:rPr>
              <a:t>Planar</a:t>
            </a:r>
          </a:p>
          <a:p>
            <a:pPr algn="ctr" eaLnBrk="0" fontAlgn="base" hangingPunct="0">
              <a:lnSpc>
                <a:spcPct val="90000"/>
              </a:lnSpc>
              <a:spcBef>
                <a:spcPct val="0"/>
              </a:spcBef>
              <a:spcAft>
                <a:spcPct val="0"/>
              </a:spcAft>
            </a:pPr>
            <a:r>
              <a:rPr lang="en-US" altLang="en-US" sz="1400" b="1">
                <a:solidFill>
                  <a:srgbClr val="000000"/>
                </a:solidFill>
                <a:latin typeface="Arial" panose="020B0604020202020204" pitchFamily="34" charset="0"/>
                <a:cs typeface="Arial" panose="020B0604020202020204" pitchFamily="34" charset="0"/>
              </a:rPr>
              <a:t>Bilayer</a:t>
            </a:r>
            <a:endParaRPr lang="en-US" altLang="en-US" sz="1400" b="1">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sp>
        <p:nvSpPr>
          <p:cNvPr id="736309" name="AutoShape 53">
            <a:extLst>
              <a:ext uri="{FF2B5EF4-FFF2-40B4-BE49-F238E27FC236}">
                <a16:creationId xmlns:a16="http://schemas.microsoft.com/office/drawing/2014/main" id="{DB2EA7F1-F29F-4C0A-8898-0BD64B4F163D}"/>
              </a:ext>
            </a:extLst>
          </p:cNvPr>
          <p:cNvSpPr>
            <a:spLocks noChangeArrowheads="1"/>
          </p:cNvSpPr>
          <p:nvPr/>
        </p:nvSpPr>
        <p:spPr bwMode="auto">
          <a:xfrm>
            <a:off x="7173914" y="3182938"/>
            <a:ext cx="104775" cy="88900"/>
          </a:xfrm>
          <a:prstGeom prst="triangle">
            <a:avLst>
              <a:gd name="adj" fmla="val 50000"/>
            </a:avLst>
          </a:prstGeom>
          <a:solidFill>
            <a:srgbClr val="FFFFFF"/>
          </a:solidFill>
          <a:ln w="12700">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10" name="AutoShape 54">
            <a:extLst>
              <a:ext uri="{FF2B5EF4-FFF2-40B4-BE49-F238E27FC236}">
                <a16:creationId xmlns:a16="http://schemas.microsoft.com/office/drawing/2014/main" id="{0D77D53D-7A08-4F6A-9F0F-74D1716B0552}"/>
              </a:ext>
            </a:extLst>
          </p:cNvPr>
          <p:cNvSpPr>
            <a:spLocks noChangeArrowheads="1"/>
          </p:cNvSpPr>
          <p:nvPr/>
        </p:nvSpPr>
        <p:spPr bwMode="auto">
          <a:xfrm rot="10800000" flipH="1">
            <a:off x="7173914" y="2524125"/>
            <a:ext cx="104775" cy="88900"/>
          </a:xfrm>
          <a:prstGeom prst="triangle">
            <a:avLst>
              <a:gd name="adj" fmla="val 50000"/>
            </a:avLst>
          </a:prstGeom>
          <a:solidFill>
            <a:srgbClr val="F5FFFF"/>
          </a:solidFill>
          <a:ln w="12700">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11" name="Line 55">
            <a:extLst>
              <a:ext uri="{FF2B5EF4-FFF2-40B4-BE49-F238E27FC236}">
                <a16:creationId xmlns:a16="http://schemas.microsoft.com/office/drawing/2014/main" id="{3C81C526-FB61-4460-859B-87548D8D217C}"/>
              </a:ext>
            </a:extLst>
          </p:cNvPr>
          <p:cNvSpPr>
            <a:spLocks noChangeShapeType="1"/>
          </p:cNvSpPr>
          <p:nvPr/>
        </p:nvSpPr>
        <p:spPr bwMode="auto">
          <a:xfrm flipV="1">
            <a:off x="7227888" y="2582864"/>
            <a:ext cx="0" cy="650875"/>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12" name="Rectangle 56">
            <a:extLst>
              <a:ext uri="{FF2B5EF4-FFF2-40B4-BE49-F238E27FC236}">
                <a16:creationId xmlns:a16="http://schemas.microsoft.com/office/drawing/2014/main" id="{6756B251-A870-4869-841B-341FC13121FC}"/>
              </a:ext>
            </a:extLst>
          </p:cNvPr>
          <p:cNvSpPr>
            <a:spLocks noChangeArrowheads="1"/>
          </p:cNvSpPr>
          <p:nvPr/>
        </p:nvSpPr>
        <p:spPr bwMode="auto">
          <a:xfrm>
            <a:off x="7158039" y="1970089"/>
            <a:ext cx="136525" cy="561975"/>
          </a:xfrm>
          <a:prstGeom prst="rect">
            <a:avLst/>
          </a:prstGeom>
          <a:solidFill>
            <a:srgbClr val="969696"/>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13" name="Rectangle 57">
            <a:extLst>
              <a:ext uri="{FF2B5EF4-FFF2-40B4-BE49-F238E27FC236}">
                <a16:creationId xmlns:a16="http://schemas.microsoft.com/office/drawing/2014/main" id="{04DBB652-CB58-4D8E-9B60-7C5001D7C6ED}"/>
              </a:ext>
            </a:extLst>
          </p:cNvPr>
          <p:cNvSpPr>
            <a:spLocks noChangeArrowheads="1"/>
          </p:cNvSpPr>
          <p:nvPr/>
        </p:nvSpPr>
        <p:spPr bwMode="auto">
          <a:xfrm>
            <a:off x="7158039" y="3271839"/>
            <a:ext cx="136525" cy="561975"/>
          </a:xfrm>
          <a:prstGeom prst="rect">
            <a:avLst/>
          </a:prstGeom>
          <a:solidFill>
            <a:srgbClr val="969696"/>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14" name="Rectangle 58">
            <a:extLst>
              <a:ext uri="{FF2B5EF4-FFF2-40B4-BE49-F238E27FC236}">
                <a16:creationId xmlns:a16="http://schemas.microsoft.com/office/drawing/2014/main" id="{6939EDA5-EC1E-431B-A880-31F3FBD28E8B}"/>
              </a:ext>
            </a:extLst>
          </p:cNvPr>
          <p:cNvSpPr>
            <a:spLocks noChangeArrowheads="1"/>
          </p:cNvSpPr>
          <p:nvPr/>
        </p:nvSpPr>
        <p:spPr bwMode="auto">
          <a:xfrm>
            <a:off x="4260850" y="5989638"/>
            <a:ext cx="103505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fontAlgn="base" hangingPunct="0">
              <a:lnSpc>
                <a:spcPct val="90000"/>
              </a:lnSpc>
              <a:spcBef>
                <a:spcPct val="0"/>
              </a:spcBef>
              <a:spcAft>
                <a:spcPct val="0"/>
              </a:spcAft>
            </a:pPr>
            <a:r>
              <a:rPr lang="en-US" altLang="en-US" sz="1400" b="1">
                <a:solidFill>
                  <a:srgbClr val="D9FDFF"/>
                </a:solidFill>
                <a:latin typeface="Arial" panose="020B0604020202020204" pitchFamily="34" charset="0"/>
                <a:cs typeface="Arial" panose="020B0604020202020204" pitchFamily="34" charset="0"/>
              </a:rPr>
              <a:t>80-100 µM</a:t>
            </a:r>
          </a:p>
          <a:p>
            <a:pPr algn="ctr" eaLnBrk="0" fontAlgn="base" hangingPunct="0">
              <a:lnSpc>
                <a:spcPct val="90000"/>
              </a:lnSpc>
              <a:spcBef>
                <a:spcPct val="0"/>
              </a:spcBef>
              <a:spcAft>
                <a:spcPct val="0"/>
              </a:spcAft>
            </a:pPr>
            <a:r>
              <a:rPr lang="en-US" altLang="en-US" sz="1400" b="1">
                <a:solidFill>
                  <a:srgbClr val="D9FDFF"/>
                </a:solidFill>
                <a:latin typeface="Arial" panose="020B0604020202020204" pitchFamily="34" charset="0"/>
                <a:cs typeface="Arial" panose="020B0604020202020204" pitchFamily="34" charset="0"/>
              </a:rPr>
              <a:t>Diameter</a:t>
            </a:r>
            <a:endParaRPr lang="en-US" altLang="en-US" sz="1400" b="1">
              <a:solidFill>
                <a:srgbClr val="D9FDFF"/>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sp>
        <p:nvSpPr>
          <p:cNvPr id="736315" name="Line 59">
            <a:extLst>
              <a:ext uri="{FF2B5EF4-FFF2-40B4-BE49-F238E27FC236}">
                <a16:creationId xmlns:a16="http://schemas.microsoft.com/office/drawing/2014/main" id="{23E5C054-0A01-4CDA-BF0F-14F1D862DF46}"/>
              </a:ext>
            </a:extLst>
          </p:cNvPr>
          <p:cNvSpPr>
            <a:spLocks noChangeShapeType="1"/>
          </p:cNvSpPr>
          <p:nvPr/>
        </p:nvSpPr>
        <p:spPr bwMode="auto">
          <a:xfrm flipV="1">
            <a:off x="4740275" y="5159376"/>
            <a:ext cx="0" cy="804863"/>
          </a:xfrm>
          <a:prstGeom prst="line">
            <a:avLst/>
          </a:prstGeom>
          <a:noFill/>
          <a:ln w="22225">
            <a:solidFill>
              <a:srgbClr val="FFFF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16" name="Rectangle 60">
            <a:extLst>
              <a:ext uri="{FF2B5EF4-FFF2-40B4-BE49-F238E27FC236}">
                <a16:creationId xmlns:a16="http://schemas.microsoft.com/office/drawing/2014/main" id="{963B57CF-6487-47F3-938C-E3E937417AB8}"/>
              </a:ext>
            </a:extLst>
          </p:cNvPr>
          <p:cNvSpPr>
            <a:spLocks noChangeArrowheads="1"/>
          </p:cNvSpPr>
          <p:nvPr/>
        </p:nvSpPr>
        <p:spPr bwMode="auto">
          <a:xfrm>
            <a:off x="5149851" y="5326063"/>
            <a:ext cx="714375"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fontAlgn="base" hangingPunct="0">
              <a:lnSpc>
                <a:spcPct val="90000"/>
              </a:lnSpc>
              <a:spcBef>
                <a:spcPct val="0"/>
              </a:spcBef>
              <a:spcAft>
                <a:spcPct val="0"/>
              </a:spcAft>
            </a:pPr>
            <a:r>
              <a:rPr lang="en-US" altLang="en-US" sz="1400" b="1">
                <a:solidFill>
                  <a:srgbClr val="000000"/>
                </a:solidFill>
                <a:latin typeface="Arial" panose="020B0604020202020204" pitchFamily="34" charset="0"/>
                <a:cs typeface="Arial" panose="020B0604020202020204" pitchFamily="34" charset="0"/>
              </a:rPr>
              <a:t>Teflon</a:t>
            </a:r>
          </a:p>
          <a:p>
            <a:pPr algn="ctr" eaLnBrk="0" fontAlgn="base" hangingPunct="0">
              <a:lnSpc>
                <a:spcPct val="90000"/>
              </a:lnSpc>
              <a:spcBef>
                <a:spcPct val="0"/>
              </a:spcBef>
              <a:spcAft>
                <a:spcPct val="0"/>
              </a:spcAft>
            </a:pPr>
            <a:r>
              <a:rPr lang="en-US" altLang="en-US" sz="1400" b="1">
                <a:solidFill>
                  <a:srgbClr val="000000"/>
                </a:solidFill>
                <a:latin typeface="Arial" panose="020B0604020202020204" pitchFamily="34" charset="0"/>
                <a:cs typeface="Arial" panose="020B0604020202020204" pitchFamily="34" charset="0"/>
              </a:rPr>
              <a:t>Septa</a:t>
            </a:r>
            <a:endParaRPr lang="en-US" altLang="en-US" sz="1400" b="1">
              <a:solidFill>
                <a:srgbClr val="000000"/>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sp>
        <p:nvSpPr>
          <p:cNvPr id="736317" name="AutoShape 61">
            <a:extLst>
              <a:ext uri="{FF2B5EF4-FFF2-40B4-BE49-F238E27FC236}">
                <a16:creationId xmlns:a16="http://schemas.microsoft.com/office/drawing/2014/main" id="{ABC4E33C-6B0A-4302-88E9-C5F6FDDA6ED2}"/>
              </a:ext>
            </a:extLst>
          </p:cNvPr>
          <p:cNvSpPr>
            <a:spLocks noChangeArrowheads="1"/>
          </p:cNvSpPr>
          <p:nvPr/>
        </p:nvSpPr>
        <p:spPr bwMode="auto">
          <a:xfrm flipH="1">
            <a:off x="8464551" y="1550988"/>
            <a:ext cx="1706563" cy="2176462"/>
          </a:xfrm>
          <a:prstGeom prst="wedgeRoundRectCallout">
            <a:avLst>
              <a:gd name="adj1" fmla="val 118370"/>
              <a:gd name="adj2" fmla="val 9736"/>
              <a:gd name="adj3" fmla="val 16667"/>
            </a:avLst>
          </a:prstGeom>
          <a:gradFill rotWithShape="1">
            <a:gsLst>
              <a:gs pos="0">
                <a:srgbClr val="99CCFF"/>
              </a:gs>
              <a:gs pos="100000">
                <a:srgbClr val="99CCFF">
                  <a:gamma/>
                  <a:shade val="46275"/>
                  <a:invGamma/>
                </a:srgbClr>
              </a:gs>
            </a:gsLst>
            <a:path path="rect">
              <a:fillToRect l="50000" t="50000" r="50000" b="50000"/>
            </a:path>
          </a:gradFill>
          <a:ln w="12700">
            <a:solidFill>
              <a:srgbClr val="FF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pPr>
            <a:endParaRPr lang="en-US" altLang="en-US" sz="1000">
              <a:solidFill>
                <a:srgbClr val="FFFFFF"/>
              </a:solidFill>
              <a:latin typeface="Arial" panose="020B0604020202020204" pitchFamily="34" charset="0"/>
              <a:cs typeface="Arial" panose="020B0604020202020204" pitchFamily="34" charset="0"/>
            </a:endParaRPr>
          </a:p>
        </p:txBody>
      </p:sp>
      <p:sp>
        <p:nvSpPr>
          <p:cNvPr id="736318" name="Line 62">
            <a:extLst>
              <a:ext uri="{FF2B5EF4-FFF2-40B4-BE49-F238E27FC236}">
                <a16:creationId xmlns:a16="http://schemas.microsoft.com/office/drawing/2014/main" id="{863E5D20-2D8F-4653-A15F-411AD87D2A63}"/>
              </a:ext>
            </a:extLst>
          </p:cNvPr>
          <p:cNvSpPr>
            <a:spLocks noChangeShapeType="1"/>
          </p:cNvSpPr>
          <p:nvPr/>
        </p:nvSpPr>
        <p:spPr bwMode="auto">
          <a:xfrm>
            <a:off x="8861426" y="2597150"/>
            <a:ext cx="982663" cy="0"/>
          </a:xfrm>
          <a:prstGeom prst="line">
            <a:avLst/>
          </a:prstGeom>
          <a:noFill/>
          <a:ln w="25400">
            <a:solidFill>
              <a:srgbClr val="00FF00"/>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19" name="Line 63">
            <a:extLst>
              <a:ext uri="{FF2B5EF4-FFF2-40B4-BE49-F238E27FC236}">
                <a16:creationId xmlns:a16="http://schemas.microsoft.com/office/drawing/2014/main" id="{F78B8306-80F6-479A-AABC-844D39434B0C}"/>
              </a:ext>
            </a:extLst>
          </p:cNvPr>
          <p:cNvSpPr>
            <a:spLocks noChangeShapeType="1"/>
          </p:cNvSpPr>
          <p:nvPr/>
        </p:nvSpPr>
        <p:spPr bwMode="auto">
          <a:xfrm>
            <a:off x="9328150" y="2927350"/>
            <a:ext cx="103188" cy="650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20" name="Text Box 64">
            <a:extLst>
              <a:ext uri="{FF2B5EF4-FFF2-40B4-BE49-F238E27FC236}">
                <a16:creationId xmlns:a16="http://schemas.microsoft.com/office/drawing/2014/main" id="{939449CE-AC6A-4E4E-9D14-6A28BAE74AF9}"/>
              </a:ext>
            </a:extLst>
          </p:cNvPr>
          <p:cNvSpPr txBox="1">
            <a:spLocks noChangeArrowheads="1"/>
          </p:cNvSpPr>
          <p:nvPr/>
        </p:nvSpPr>
        <p:spPr bwMode="auto">
          <a:xfrm>
            <a:off x="8358189" y="2417763"/>
            <a:ext cx="631825"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pPr>
            <a:r>
              <a:rPr lang="en-US" altLang="en-US" sz="1600">
                <a:solidFill>
                  <a:srgbClr val="66FF33"/>
                </a:solidFill>
                <a:latin typeface="Arial" panose="020B0604020202020204" pitchFamily="34" charset="0"/>
                <a:cs typeface="Arial" panose="020B0604020202020204" pitchFamily="34" charset="0"/>
              </a:rPr>
              <a:t>Ca</a:t>
            </a:r>
          </a:p>
        </p:txBody>
      </p:sp>
      <p:pic>
        <p:nvPicPr>
          <p:cNvPr id="736321" name="Picture 65" descr="ryr-side-flipped">
            <a:extLst>
              <a:ext uri="{FF2B5EF4-FFF2-40B4-BE49-F238E27FC236}">
                <a16:creationId xmlns:a16="http://schemas.microsoft.com/office/drawing/2014/main" id="{F8B8A011-39E8-4568-8433-D843B2D9F629}"/>
              </a:ext>
            </a:extLst>
          </p:cNvPr>
          <p:cNvPicPr>
            <a:picLocks noChangeAspect="1" noChangeArrowheads="1"/>
          </p:cNvPicPr>
          <p:nvPr/>
        </p:nvPicPr>
        <p:blipFill>
          <a:blip r:embed="rId7">
            <a:clrChange>
              <a:clrFrom>
                <a:srgbClr val="0000CC"/>
              </a:clrFrom>
              <a:clrTo>
                <a:srgbClr val="0000CC">
                  <a:alpha val="0"/>
                </a:srgbClr>
              </a:clrTo>
            </a:clrChange>
            <a:extLst>
              <a:ext uri="{28A0092B-C50C-407E-A947-70E740481C1C}">
                <a14:useLocalDpi xmlns:a14="http://schemas.microsoft.com/office/drawing/2010/main" val="0"/>
              </a:ext>
            </a:extLst>
          </a:blip>
          <a:srcRect/>
          <a:stretch>
            <a:fillRect/>
          </a:stretch>
        </p:blipFill>
        <p:spPr bwMode="auto">
          <a:xfrm>
            <a:off x="9310688" y="2320925"/>
            <a:ext cx="296862" cy="522288"/>
          </a:xfrm>
          <a:prstGeom prst="rect">
            <a:avLst/>
          </a:prstGeom>
          <a:noFill/>
          <a:extLst>
            <a:ext uri="{909E8E84-426E-40DD-AFC4-6F175D3DCCD1}">
              <a14:hiddenFill xmlns:a14="http://schemas.microsoft.com/office/drawing/2010/main">
                <a:solidFill>
                  <a:srgbClr val="FFFFFF"/>
                </a:solidFill>
              </a14:hiddenFill>
            </a:ext>
          </a:extLst>
        </p:spPr>
      </p:pic>
      <p:sp>
        <p:nvSpPr>
          <p:cNvPr id="736322" name="Freeform 66">
            <a:extLst>
              <a:ext uri="{FF2B5EF4-FFF2-40B4-BE49-F238E27FC236}">
                <a16:creationId xmlns:a16="http://schemas.microsoft.com/office/drawing/2014/main" id="{46F2C0E5-4881-4C02-9403-071DA28FC015}"/>
              </a:ext>
            </a:extLst>
          </p:cNvPr>
          <p:cNvSpPr>
            <a:spLocks/>
          </p:cNvSpPr>
          <p:nvPr/>
        </p:nvSpPr>
        <p:spPr bwMode="auto">
          <a:xfrm>
            <a:off x="8958264" y="1560513"/>
            <a:ext cx="454025" cy="2171700"/>
          </a:xfrm>
          <a:custGeom>
            <a:avLst/>
            <a:gdLst>
              <a:gd name="T0" fmla="*/ 9 w 212"/>
              <a:gd name="T1" fmla="*/ 1032 h 1032"/>
              <a:gd name="T2" fmla="*/ 15 w 212"/>
              <a:gd name="T3" fmla="*/ 606 h 1032"/>
              <a:gd name="T4" fmla="*/ 99 w 212"/>
              <a:gd name="T5" fmla="*/ 708 h 1032"/>
              <a:gd name="T6" fmla="*/ 189 w 212"/>
              <a:gd name="T7" fmla="*/ 678 h 1032"/>
              <a:gd name="T8" fmla="*/ 207 w 212"/>
              <a:gd name="T9" fmla="*/ 426 h 1032"/>
              <a:gd name="T10" fmla="*/ 195 w 212"/>
              <a:gd name="T11" fmla="*/ 282 h 1032"/>
              <a:gd name="T12" fmla="*/ 105 w 212"/>
              <a:gd name="T13" fmla="*/ 270 h 1032"/>
              <a:gd name="T14" fmla="*/ 57 w 212"/>
              <a:gd name="T15" fmla="*/ 336 h 1032"/>
              <a:gd name="T16" fmla="*/ 9 w 212"/>
              <a:gd name="T17" fmla="*/ 324 h 1032"/>
              <a:gd name="T18" fmla="*/ 9 w 212"/>
              <a:gd name="T19" fmla="*/ 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1032">
                <a:moveTo>
                  <a:pt x="9" y="1032"/>
                </a:moveTo>
                <a:cubicBezTo>
                  <a:pt x="4" y="846"/>
                  <a:pt x="0" y="660"/>
                  <a:pt x="15" y="606"/>
                </a:cubicBezTo>
                <a:cubicBezTo>
                  <a:pt x="30" y="552"/>
                  <a:pt x="70" y="696"/>
                  <a:pt x="99" y="708"/>
                </a:cubicBezTo>
                <a:cubicBezTo>
                  <a:pt x="128" y="720"/>
                  <a:pt x="171" y="725"/>
                  <a:pt x="189" y="678"/>
                </a:cubicBezTo>
                <a:cubicBezTo>
                  <a:pt x="207" y="631"/>
                  <a:pt x="206" y="492"/>
                  <a:pt x="207" y="426"/>
                </a:cubicBezTo>
                <a:cubicBezTo>
                  <a:pt x="208" y="360"/>
                  <a:pt x="212" y="308"/>
                  <a:pt x="195" y="282"/>
                </a:cubicBezTo>
                <a:cubicBezTo>
                  <a:pt x="178" y="256"/>
                  <a:pt x="128" y="261"/>
                  <a:pt x="105" y="270"/>
                </a:cubicBezTo>
                <a:cubicBezTo>
                  <a:pt x="82" y="279"/>
                  <a:pt x="73" y="327"/>
                  <a:pt x="57" y="336"/>
                </a:cubicBezTo>
                <a:cubicBezTo>
                  <a:pt x="41" y="345"/>
                  <a:pt x="17" y="380"/>
                  <a:pt x="9" y="324"/>
                </a:cubicBezTo>
                <a:cubicBezTo>
                  <a:pt x="1" y="268"/>
                  <a:pt x="5" y="134"/>
                  <a:pt x="9" y="0"/>
                </a:cubicBezTo>
              </a:path>
            </a:pathLst>
          </a:custGeom>
          <a:noFill/>
          <a:ln w="38100" cap="flat" cmpd="sng">
            <a:solidFill>
              <a:srgbClr val="FFFFFF"/>
            </a:solidFill>
            <a:prstDash val="solid"/>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23" name="Text Box 67">
            <a:extLst>
              <a:ext uri="{FF2B5EF4-FFF2-40B4-BE49-F238E27FC236}">
                <a16:creationId xmlns:a16="http://schemas.microsoft.com/office/drawing/2014/main" id="{09C994F9-8CBA-46CC-8090-C0FFA10D4E9E}"/>
              </a:ext>
            </a:extLst>
          </p:cNvPr>
          <p:cNvSpPr txBox="1">
            <a:spLocks noChangeArrowheads="1"/>
          </p:cNvSpPr>
          <p:nvPr/>
        </p:nvSpPr>
        <p:spPr bwMode="auto">
          <a:xfrm>
            <a:off x="7016751" y="4060825"/>
            <a:ext cx="340677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1400">
                <a:solidFill>
                  <a:srgbClr val="66FF33"/>
                </a:solidFill>
                <a:latin typeface="Arial" panose="020B0604020202020204" pitchFamily="34" charset="0"/>
                <a:cs typeface="Arial" panose="020B0604020202020204" pitchFamily="34" charset="0"/>
              </a:rPr>
              <a:t>Single L-type Ca Channel: Sample Trace</a:t>
            </a:r>
          </a:p>
        </p:txBody>
      </p:sp>
      <p:sp>
        <p:nvSpPr>
          <p:cNvPr id="736324" name="Text Box 68">
            <a:extLst>
              <a:ext uri="{FF2B5EF4-FFF2-40B4-BE49-F238E27FC236}">
                <a16:creationId xmlns:a16="http://schemas.microsoft.com/office/drawing/2014/main" id="{BFA7DB0B-B9D1-42C4-85E2-069C0E5B5B0A}"/>
              </a:ext>
            </a:extLst>
          </p:cNvPr>
          <p:cNvSpPr txBox="1">
            <a:spLocks noChangeArrowheads="1"/>
          </p:cNvSpPr>
          <p:nvPr/>
        </p:nvSpPr>
        <p:spPr bwMode="auto">
          <a:xfrm>
            <a:off x="6460364" y="4260851"/>
            <a:ext cx="702436" cy="6987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fontAlgn="base" hangingPunct="0">
              <a:lnSpc>
                <a:spcPct val="150000"/>
              </a:lnSpc>
              <a:spcBef>
                <a:spcPct val="0"/>
              </a:spcBef>
              <a:spcAft>
                <a:spcPct val="0"/>
              </a:spcAft>
            </a:pPr>
            <a:r>
              <a:rPr lang="en-US" altLang="en-US" sz="1400">
                <a:solidFill>
                  <a:srgbClr val="66FF33"/>
                </a:solidFill>
                <a:latin typeface="Arial" panose="020B0604020202020204" pitchFamily="34" charset="0"/>
                <a:cs typeface="Arial" panose="020B0604020202020204" pitchFamily="34" charset="0"/>
              </a:rPr>
              <a:t>open</a:t>
            </a:r>
          </a:p>
          <a:p>
            <a:pPr algn="r" eaLnBrk="0" fontAlgn="base" hangingPunct="0">
              <a:lnSpc>
                <a:spcPct val="150000"/>
              </a:lnSpc>
              <a:spcBef>
                <a:spcPct val="0"/>
              </a:spcBef>
              <a:spcAft>
                <a:spcPct val="0"/>
              </a:spcAft>
            </a:pPr>
            <a:r>
              <a:rPr lang="en-US" altLang="en-US" sz="1400">
                <a:solidFill>
                  <a:srgbClr val="66FF33"/>
                </a:solidFill>
                <a:latin typeface="Arial" panose="020B0604020202020204" pitchFamily="34" charset="0"/>
                <a:cs typeface="Arial" panose="020B0604020202020204" pitchFamily="34" charset="0"/>
              </a:rPr>
              <a:t>closed</a:t>
            </a:r>
          </a:p>
        </p:txBody>
      </p:sp>
      <p:sp>
        <p:nvSpPr>
          <p:cNvPr id="736325" name="Text Box 69">
            <a:extLst>
              <a:ext uri="{FF2B5EF4-FFF2-40B4-BE49-F238E27FC236}">
                <a16:creationId xmlns:a16="http://schemas.microsoft.com/office/drawing/2014/main" id="{089D56E9-0509-4FC5-8DB2-043BE6FA0068}"/>
              </a:ext>
            </a:extLst>
          </p:cNvPr>
          <p:cNvSpPr txBox="1">
            <a:spLocks noChangeArrowheads="1"/>
          </p:cNvSpPr>
          <p:nvPr/>
        </p:nvSpPr>
        <p:spPr bwMode="auto">
          <a:xfrm>
            <a:off x="7956147" y="5195258"/>
            <a:ext cx="1527982"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1100" b="1" i="1" dirty="0">
                <a:solidFill>
                  <a:srgbClr val="D9FDFF"/>
                </a:solidFill>
                <a:latin typeface="Arial" panose="020B0604020202020204" pitchFamily="34" charset="0"/>
                <a:cs typeface="Arial" panose="020B0604020202020204" pitchFamily="34" charset="0"/>
              </a:rPr>
              <a:t>Thanks to Mike Fill !</a:t>
            </a:r>
            <a:endParaRPr lang="en-US" altLang="en-US" sz="1100" b="1" i="1" dirty="0">
              <a:solidFill>
                <a:srgbClr val="FFFF99"/>
              </a:solidFill>
              <a:latin typeface="Arial" panose="020B0604020202020204" pitchFamily="34" charset="0"/>
              <a:cs typeface="Arial" panose="020B0604020202020204" pitchFamily="34" charset="0"/>
            </a:endParaRPr>
          </a:p>
        </p:txBody>
      </p:sp>
      <p:sp>
        <p:nvSpPr>
          <p:cNvPr id="736326" name="AutoShape 70">
            <a:extLst>
              <a:ext uri="{FF2B5EF4-FFF2-40B4-BE49-F238E27FC236}">
                <a16:creationId xmlns:a16="http://schemas.microsoft.com/office/drawing/2014/main" id="{7BF589ED-8A83-467C-B341-275FC02A935C}"/>
              </a:ext>
            </a:extLst>
          </p:cNvPr>
          <p:cNvSpPr>
            <a:spLocks noChangeArrowheads="1"/>
          </p:cNvSpPr>
          <p:nvPr/>
        </p:nvSpPr>
        <p:spPr bwMode="auto">
          <a:xfrm>
            <a:off x="1738313" y="319088"/>
            <a:ext cx="2768600" cy="421660"/>
          </a:xfrm>
          <a:prstGeom prst="cloudCallout">
            <a:avLst>
              <a:gd name="adj1" fmla="val -20699"/>
              <a:gd name="adj2" fmla="val 212894"/>
            </a:avLst>
          </a:prstGeom>
          <a:gradFill rotWithShape="1">
            <a:gsLst>
              <a:gs pos="0">
                <a:srgbClr val="99CCFF"/>
              </a:gs>
              <a:gs pos="100000">
                <a:srgbClr val="99CCFF">
                  <a:gamma/>
                  <a:shade val="65882"/>
                  <a:invGamma/>
                </a:srgbClr>
              </a:gs>
            </a:gsLst>
            <a:path path="rect">
              <a:fillToRect l="50000" t="50000" r="50000" b="50000"/>
            </a:path>
          </a:gradFill>
          <a:ln w="12700">
            <a:solidFill>
              <a:srgbClr val="FF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eaLnBrk="0" fontAlgn="base" hangingPunct="0">
              <a:spcBef>
                <a:spcPct val="0"/>
              </a:spcBef>
              <a:spcAft>
                <a:spcPct val="0"/>
              </a:spcAft>
            </a:pPr>
            <a:r>
              <a:rPr lang="en-US" altLang="en-US" sz="1200" b="1" i="1">
                <a:solidFill>
                  <a:srgbClr val="993300"/>
                </a:solidFill>
                <a:latin typeface="Arial" panose="020B0604020202020204" pitchFamily="34" charset="0"/>
                <a:cs typeface="Arial" panose="020B0604020202020204" pitchFamily="34" charset="0"/>
              </a:rPr>
              <a:t>Conflict of Interest !</a:t>
            </a:r>
          </a:p>
        </p:txBody>
      </p:sp>
      <p:sp>
        <p:nvSpPr>
          <p:cNvPr id="736327" name="Line 71">
            <a:extLst>
              <a:ext uri="{FF2B5EF4-FFF2-40B4-BE49-F238E27FC236}">
                <a16:creationId xmlns:a16="http://schemas.microsoft.com/office/drawing/2014/main" id="{65B28149-F0E1-4971-BE55-2973B511EB0E}"/>
              </a:ext>
            </a:extLst>
          </p:cNvPr>
          <p:cNvSpPr>
            <a:spLocks noChangeShapeType="1"/>
          </p:cNvSpPr>
          <p:nvPr/>
        </p:nvSpPr>
        <p:spPr bwMode="auto">
          <a:xfrm flipH="1" flipV="1">
            <a:off x="3306764" y="3198813"/>
            <a:ext cx="79375" cy="1001712"/>
          </a:xfrm>
          <a:prstGeom prst="line">
            <a:avLst/>
          </a:prstGeom>
          <a:noFill/>
          <a:ln w="31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28" name="Line 72">
            <a:extLst>
              <a:ext uri="{FF2B5EF4-FFF2-40B4-BE49-F238E27FC236}">
                <a16:creationId xmlns:a16="http://schemas.microsoft.com/office/drawing/2014/main" id="{396E4B17-7112-4876-8139-066D68D08EBB}"/>
              </a:ext>
            </a:extLst>
          </p:cNvPr>
          <p:cNvSpPr>
            <a:spLocks noChangeShapeType="1"/>
          </p:cNvSpPr>
          <p:nvPr/>
        </p:nvSpPr>
        <p:spPr bwMode="auto">
          <a:xfrm>
            <a:off x="2657475" y="2632075"/>
            <a:ext cx="649288" cy="566738"/>
          </a:xfrm>
          <a:prstGeom prst="line">
            <a:avLst/>
          </a:prstGeom>
          <a:noFill/>
          <a:ln w="31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29" name="Line 73">
            <a:extLst>
              <a:ext uri="{FF2B5EF4-FFF2-40B4-BE49-F238E27FC236}">
                <a16:creationId xmlns:a16="http://schemas.microsoft.com/office/drawing/2014/main" id="{20329070-BD2C-4933-8D8A-0F66EBD3FFE0}"/>
              </a:ext>
            </a:extLst>
          </p:cNvPr>
          <p:cNvSpPr>
            <a:spLocks noChangeShapeType="1"/>
          </p:cNvSpPr>
          <p:nvPr/>
        </p:nvSpPr>
        <p:spPr bwMode="auto">
          <a:xfrm flipV="1">
            <a:off x="3306763" y="3048001"/>
            <a:ext cx="544512" cy="150813"/>
          </a:xfrm>
          <a:prstGeom prst="line">
            <a:avLst/>
          </a:prstGeom>
          <a:noFill/>
          <a:ln w="31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sp>
        <p:nvSpPr>
          <p:cNvPr id="736330" name="Line 74">
            <a:extLst>
              <a:ext uri="{FF2B5EF4-FFF2-40B4-BE49-F238E27FC236}">
                <a16:creationId xmlns:a16="http://schemas.microsoft.com/office/drawing/2014/main" id="{034403F1-FF23-4CA3-B072-9C4AA62B811B}"/>
              </a:ext>
            </a:extLst>
          </p:cNvPr>
          <p:cNvSpPr>
            <a:spLocks noChangeShapeType="1"/>
          </p:cNvSpPr>
          <p:nvPr/>
        </p:nvSpPr>
        <p:spPr bwMode="auto">
          <a:xfrm flipV="1">
            <a:off x="5473701" y="2582864"/>
            <a:ext cx="288925" cy="65087"/>
          </a:xfrm>
          <a:prstGeom prst="line">
            <a:avLst/>
          </a:prstGeom>
          <a:noFill/>
          <a:ln w="31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50000"/>
              </a:spcBef>
              <a:spcAft>
                <a:spcPct val="0"/>
              </a:spcAft>
            </a:pPr>
            <a:endParaRPr lang="en-US" sz="2800">
              <a:solidFill>
                <a:srgbClr val="000000"/>
              </a:solidFill>
              <a:latin typeface="Arial" panose="020B0604020202020204" pitchFamily="34" charset="0"/>
              <a:cs typeface="Arial" panose="020B0604020202020204" pitchFamily="34" charset="0"/>
            </a:endParaRPr>
          </a:p>
        </p:txBody>
      </p:sp>
      <p:pic>
        <p:nvPicPr>
          <p:cNvPr id="736331" name="Green Continuous0002">
            <a:hlinkClick r:id="" action="ppaction://media"/>
            <a:extLst>
              <a:ext uri="{FF2B5EF4-FFF2-40B4-BE49-F238E27FC236}">
                <a16:creationId xmlns:a16="http://schemas.microsoft.com/office/drawing/2014/main" id="{D18E4658-8454-49CC-9088-D483ACF096E5}"/>
              </a:ext>
            </a:extLst>
          </p:cNvPr>
          <p:cNvPicPr>
            <a:picLocks noChangeAspect="1" noChangeArrowheads="1"/>
          </p:cNvPicPr>
          <p:nvPr>
            <a:videoFile r:link="rId2"/>
            <p:extLst>
              <p:ext uri="{DAA4B4D4-6D71-4841-9C94-3DE7FCFB9230}">
                <p14:media xmlns:p14="http://schemas.microsoft.com/office/powerpoint/2010/main" r:embed="rId1"/>
              </p:ext>
            </p:extLst>
          </p:nvPr>
        </p:nvPicPr>
        <p:blipFill>
          <a:blip r:embed="rId8"/>
          <a:srcRect/>
          <a:stretch>
            <a:fillRect/>
          </a:stretch>
        </p:blipFill>
        <p:spPr bwMode="auto">
          <a:xfrm>
            <a:off x="7202489" y="4435475"/>
            <a:ext cx="3336925" cy="53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6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36331"/>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736331"/>
                                        </p:tgtEl>
                                      </p:cBhvr>
                                    </p:cmd>
                                  </p:childTnLst>
                                </p:cTn>
                              </p:par>
                            </p:childTnLst>
                          </p:cTn>
                        </p:par>
                      </p:childTnLst>
                    </p:cTn>
                  </p:par>
                </p:childTnLst>
              </p:cTn>
              <p:nextCondLst>
                <p:cond evt="onClick" delay="0">
                  <p:tgtEl>
                    <p:spTgt spid="736331"/>
                  </p:tgtEl>
                </p:cond>
              </p:nextCondLst>
            </p:seq>
            <p:video>
              <p:cMediaNode>
                <p:cTn id="12" fill="hold" display="0">
                  <p:stCondLst>
                    <p:cond delay="indefinite"/>
                  </p:stCondLst>
                  <p:endCondLst>
                    <p:cond evt="onNext" delay="0">
                      <p:tgtEl>
                        <p:sldTgt/>
                      </p:tgtEl>
                    </p:cond>
                    <p:cond evt="onPrev" delay="0">
                      <p:tgtEl>
                        <p:sldTgt/>
                      </p:tgtEl>
                    </p:cond>
                  </p:endCondLst>
                </p:cTn>
                <p:tgtEl>
                  <p:spTgt spid="736331"/>
                </p:tgtEl>
              </p:cMediaNode>
            </p:video>
          </p:childTnLst>
        </p:cTn>
      </p:par>
    </p:tnLst>
    <p:bldLst>
      <p:bldP spid="7363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3"/>
            </p:custDataLst>
          </p:nvPr>
        </p:nvSpPr>
        <p:spPr>
          <a:xfrm>
            <a:off x="844755" y="271680"/>
            <a:ext cx="4378122" cy="2185214"/>
          </a:xfrm>
        </p:spPr>
        <p:txBody>
          <a:bodyPr wrap="none">
            <a:spAutoFit/>
          </a:bodyPr>
          <a:lstStyle/>
          <a:p>
            <a:pPr>
              <a:defRPr/>
            </a:pPr>
            <a:r>
              <a:rPr lang="en-US" sz="2000" dirty="0">
                <a:solidFill>
                  <a:schemeClr val="accent2">
                    <a:lumMod val="75000"/>
                  </a:schemeClr>
                </a:solidFill>
              </a:rPr>
              <a:t>Thousands  </a:t>
            </a:r>
            <a:r>
              <a:rPr lang="en-US" sz="2000" b="0" dirty="0">
                <a:solidFill>
                  <a:schemeClr val="accent2">
                    <a:lumMod val="75000"/>
                  </a:schemeClr>
                </a:solidFill>
              </a:rPr>
              <a:t>of </a:t>
            </a:r>
            <a:br>
              <a:rPr lang="en-US" sz="2000" dirty="0">
                <a:solidFill>
                  <a:schemeClr val="accent2">
                    <a:lumMod val="75000"/>
                  </a:schemeClr>
                </a:solidFill>
              </a:rPr>
            </a:br>
            <a:r>
              <a:rPr lang="en-US" sz="2000" dirty="0">
                <a:solidFill>
                  <a:schemeClr val="accent2">
                    <a:lumMod val="75000"/>
                  </a:schemeClr>
                </a:solidFill>
              </a:rPr>
              <a:t>Molecular Biologists </a:t>
            </a:r>
            <a:br>
              <a:rPr lang="en-US" sz="2000" dirty="0">
                <a:solidFill>
                  <a:schemeClr val="accent2">
                    <a:lumMod val="75000"/>
                  </a:schemeClr>
                </a:solidFill>
              </a:rPr>
            </a:br>
            <a:r>
              <a:rPr lang="en-US" sz="2000" dirty="0">
                <a:solidFill>
                  <a:schemeClr val="accent2">
                    <a:lumMod val="75000"/>
                  </a:schemeClr>
                </a:solidFill>
              </a:rPr>
              <a:t>Study Channels </a:t>
            </a:r>
            <a:br>
              <a:rPr lang="en-US" sz="2000" dirty="0">
                <a:solidFill>
                  <a:schemeClr val="accent2">
                    <a:lumMod val="75000"/>
                  </a:schemeClr>
                </a:solidFill>
              </a:rPr>
            </a:br>
            <a:r>
              <a:rPr lang="en-US" sz="2000" dirty="0">
                <a:solidFill>
                  <a:schemeClr val="accent2">
                    <a:lumMod val="75000"/>
                  </a:schemeClr>
                </a:solidFill>
              </a:rPr>
              <a:t>every day,</a:t>
            </a:r>
            <a:br>
              <a:rPr lang="en-US" sz="2400" dirty="0">
                <a:solidFill>
                  <a:schemeClr val="accent2">
                    <a:lumMod val="75000"/>
                  </a:schemeClr>
                </a:solidFill>
              </a:rPr>
            </a:br>
            <a:r>
              <a:rPr lang="en-US" sz="2400" b="0" i="1" dirty="0">
                <a:solidFill>
                  <a:schemeClr val="accent2">
                    <a:lumMod val="75000"/>
                  </a:schemeClr>
                </a:solidFill>
              </a:rPr>
              <a:t>One protein molecule at a time</a:t>
            </a:r>
            <a:br>
              <a:rPr lang="en-US" sz="1800" b="0" i="1" dirty="0">
                <a:solidFill>
                  <a:schemeClr val="accent2">
                    <a:lumMod val="75000"/>
                  </a:schemeClr>
                </a:solidFill>
              </a:rPr>
            </a:br>
            <a:r>
              <a:rPr lang="en-US" sz="1600" b="0" dirty="0">
                <a:solidFill>
                  <a:schemeClr val="accent2">
                    <a:lumMod val="75000"/>
                  </a:schemeClr>
                </a:solidFill>
              </a:rPr>
              <a:t>This number is not an exaggeration.</a:t>
            </a:r>
            <a:br>
              <a:rPr lang="en-US" sz="1600" b="0" dirty="0">
                <a:solidFill>
                  <a:schemeClr val="accent2">
                    <a:lumMod val="75000"/>
                  </a:schemeClr>
                </a:solidFill>
              </a:rPr>
            </a:br>
            <a:r>
              <a:rPr lang="en-US" sz="1600" b="0" dirty="0">
                <a:solidFill>
                  <a:schemeClr val="accent2">
                    <a:lumMod val="75000"/>
                  </a:schemeClr>
                </a:solidFill>
              </a:rPr>
              <a:t>We have sold &gt;10,000 </a:t>
            </a:r>
            <a:r>
              <a:rPr lang="en-US" sz="1600" b="0" dirty="0" err="1">
                <a:solidFill>
                  <a:schemeClr val="accent2">
                    <a:lumMod val="75000"/>
                  </a:schemeClr>
                </a:solidFill>
              </a:rPr>
              <a:t>AxoPatch</a:t>
            </a:r>
            <a:r>
              <a:rPr lang="en-US" sz="1600" b="0" dirty="0">
                <a:solidFill>
                  <a:schemeClr val="accent2">
                    <a:lumMod val="75000"/>
                  </a:schemeClr>
                </a:solidFill>
              </a:rPr>
              <a:t> amplifiers</a:t>
            </a:r>
            <a:endParaRPr lang="en-US" dirty="0"/>
          </a:p>
        </p:txBody>
      </p:sp>
      <p:sp>
        <p:nvSpPr>
          <p:cNvPr id="148483" name="Slide Number Placeholder 3"/>
          <p:cNvSpPr>
            <a:spLocks noGrp="1"/>
          </p:cNvSpPr>
          <p:nvPr>
            <p:ph type="sldNum" sz="quarter" idx="12"/>
            <p:custDataLst>
              <p:tags r:id="rId4"/>
            </p:custDataLst>
          </p:nvPr>
        </p:nvSpPr>
        <p:spPr>
          <a:noFill/>
        </p:spPr>
        <p:txBody>
          <a:bodyPr/>
          <a:lstStyle/>
          <a:p>
            <a:pPr fontAlgn="base">
              <a:spcAft>
                <a:spcPct val="0"/>
              </a:spcAft>
            </a:pPr>
            <a:fld id="{4C1C16BA-BDD2-4230-A687-F7A92822A424}" type="slidenum">
              <a:rPr lang="en-US">
                <a:latin typeface="Arial" pitchFamily="34" charset="0"/>
                <a:cs typeface="Arial" pitchFamily="34" charset="0"/>
              </a:rPr>
              <a:pPr fontAlgn="base">
                <a:spcAft>
                  <a:spcPct val="0"/>
                </a:spcAft>
              </a:pPr>
              <a:t>12</a:t>
            </a:fld>
            <a:endParaRPr lang="en-US" dirty="0">
              <a:latin typeface="Arial" pitchFamily="34" charset="0"/>
              <a:cs typeface="Arial" pitchFamily="34" charset="0"/>
            </a:endParaRPr>
          </a:p>
        </p:txBody>
      </p:sp>
      <p:grpSp>
        <p:nvGrpSpPr>
          <p:cNvPr id="148484" name="Group 10"/>
          <p:cNvGrpSpPr>
            <a:grpSpLocks/>
          </p:cNvGrpSpPr>
          <p:nvPr>
            <p:custDataLst>
              <p:tags r:id="rId5"/>
            </p:custDataLst>
          </p:nvPr>
        </p:nvGrpSpPr>
        <p:grpSpPr bwMode="auto">
          <a:xfrm>
            <a:off x="5949951" y="188913"/>
            <a:ext cx="4600575" cy="6191250"/>
            <a:chOff x="4416810" y="389466"/>
            <a:chExt cx="4600188" cy="6190190"/>
          </a:xfrm>
        </p:grpSpPr>
        <p:pic>
          <p:nvPicPr>
            <p:cNvPr id="148498" name="Picture 2"/>
            <p:cNvPicPr>
              <a:picLocks noChangeAspect="1" noChangeArrowheads="1"/>
            </p:cNvPicPr>
            <p:nvPr/>
          </p:nvPicPr>
          <p:blipFill>
            <a:blip r:embed="rId12" cstate="print"/>
            <a:srcRect/>
            <a:stretch>
              <a:fillRect/>
            </a:stretch>
          </p:blipFill>
          <p:spPr bwMode="auto">
            <a:xfrm>
              <a:off x="4416811" y="389466"/>
              <a:ext cx="4600187" cy="6190190"/>
            </a:xfrm>
            <a:prstGeom prst="rect">
              <a:avLst/>
            </a:prstGeom>
            <a:noFill/>
            <a:ln w="9525">
              <a:noFill/>
              <a:miter lim="800000"/>
              <a:headEnd/>
              <a:tailEnd/>
            </a:ln>
          </p:spPr>
        </p:pic>
        <p:sp>
          <p:nvSpPr>
            <p:cNvPr id="148499" name="TextBox 11"/>
            <p:cNvSpPr txBox="1">
              <a:spLocks noChangeArrowheads="1"/>
            </p:cNvSpPr>
            <p:nvPr/>
          </p:nvSpPr>
          <p:spPr bwMode="auto">
            <a:xfrm>
              <a:off x="4416810" y="752941"/>
              <a:ext cx="2703286" cy="399982"/>
            </a:xfrm>
            <a:prstGeom prst="rect">
              <a:avLst/>
            </a:prstGeom>
            <a:solidFill>
              <a:srgbClr val="FFFF5B"/>
            </a:solidFill>
            <a:ln w="9525">
              <a:noFill/>
              <a:miter lim="800000"/>
              <a:headEnd/>
              <a:tailEnd/>
            </a:ln>
          </p:spPr>
          <p:txBody>
            <a:bodyPr>
              <a:spAutoFit/>
            </a:bodyPr>
            <a:lstStyle/>
            <a:p>
              <a:pPr algn="ctr" fontAlgn="base">
                <a:spcBef>
                  <a:spcPct val="0"/>
                </a:spcBef>
                <a:spcAft>
                  <a:spcPct val="0"/>
                </a:spcAft>
              </a:pPr>
              <a:r>
                <a:rPr lang="en-US" sz="2000" b="1" u="sng" dirty="0">
                  <a:solidFill>
                    <a:srgbClr val="262699"/>
                  </a:solidFill>
                  <a:latin typeface="Arial" pitchFamily="34" charset="0"/>
                  <a:cs typeface="Arial" pitchFamily="34" charset="0"/>
                </a:rPr>
                <a:t>Ion Channel Monthly</a:t>
              </a:r>
              <a:endParaRPr lang="en-US" sz="2400" dirty="0">
                <a:solidFill>
                  <a:srgbClr val="000000"/>
                </a:solidFill>
                <a:latin typeface="Arial" pitchFamily="34" charset="0"/>
                <a:cs typeface="Arial" pitchFamily="34" charset="0"/>
              </a:endParaRPr>
            </a:p>
          </p:txBody>
        </p:sp>
      </p:grpSp>
      <p:sp>
        <p:nvSpPr>
          <p:cNvPr id="148485" name="Rectangle 12"/>
          <p:cNvSpPr>
            <a:spLocks noChangeArrowheads="1"/>
          </p:cNvSpPr>
          <p:nvPr>
            <p:custDataLst>
              <p:tags r:id="rId6"/>
            </p:custDataLst>
          </p:nvPr>
        </p:nvSpPr>
        <p:spPr bwMode="auto">
          <a:xfrm>
            <a:off x="6027739" y="3695700"/>
            <a:ext cx="3627437" cy="522288"/>
          </a:xfrm>
          <a:prstGeom prst="rect">
            <a:avLst/>
          </a:prstGeom>
          <a:noFill/>
          <a:ln w="25400" algn="ctr">
            <a:noFill/>
            <a:round/>
            <a:headEnd/>
            <a:tailEnd/>
          </a:ln>
        </p:spPr>
        <p:txBody>
          <a:bodyPr tIns="137160" bIns="137160">
            <a:spAutoFit/>
          </a:bodyPr>
          <a:lstStyle/>
          <a:p>
            <a:pPr algn="ctr" eaLnBrk="0" fontAlgn="base" hangingPunct="0">
              <a:spcBef>
                <a:spcPct val="50000"/>
              </a:spcBef>
              <a:spcAft>
                <a:spcPct val="0"/>
              </a:spcAft>
            </a:pPr>
            <a:endParaRPr lang="en-US" sz="1600" dirty="0">
              <a:solidFill>
                <a:srgbClr val="000000"/>
              </a:solidFill>
              <a:latin typeface="Arial" pitchFamily="34" charset="0"/>
              <a:cs typeface="Arial" pitchFamily="34" charset="0"/>
            </a:endParaRPr>
          </a:p>
        </p:txBody>
      </p:sp>
      <p:sp>
        <p:nvSpPr>
          <p:cNvPr id="148486" name="Rectangle 13"/>
          <p:cNvSpPr>
            <a:spLocks noChangeArrowheads="1"/>
          </p:cNvSpPr>
          <p:nvPr>
            <p:custDataLst>
              <p:tags r:id="rId7"/>
            </p:custDataLst>
          </p:nvPr>
        </p:nvSpPr>
        <p:spPr bwMode="auto">
          <a:xfrm>
            <a:off x="5287964" y="4564064"/>
            <a:ext cx="490537" cy="523875"/>
          </a:xfrm>
          <a:prstGeom prst="rect">
            <a:avLst/>
          </a:prstGeom>
          <a:noFill/>
          <a:ln w="25400" algn="ctr">
            <a:noFill/>
            <a:round/>
            <a:headEnd/>
            <a:tailEnd/>
          </a:ln>
        </p:spPr>
        <p:txBody>
          <a:bodyPr tIns="137160" bIns="137160">
            <a:spAutoFit/>
          </a:bodyPr>
          <a:lstStyle/>
          <a:p>
            <a:pPr algn="ctr" eaLnBrk="0" fontAlgn="base" hangingPunct="0">
              <a:spcBef>
                <a:spcPct val="50000"/>
              </a:spcBef>
              <a:spcAft>
                <a:spcPct val="0"/>
              </a:spcAft>
            </a:pPr>
            <a:endParaRPr lang="en-US" sz="1600" dirty="0">
              <a:solidFill>
                <a:srgbClr val="000000"/>
              </a:solidFill>
              <a:latin typeface="Arial" pitchFamily="34" charset="0"/>
              <a:cs typeface="Arial" pitchFamily="34" charset="0"/>
            </a:endParaRPr>
          </a:p>
        </p:txBody>
      </p:sp>
      <p:sp useBgFill="1">
        <p:nvSpPr>
          <p:cNvPr id="148487" name="Rectangle 15"/>
          <p:cNvSpPr>
            <a:spLocks noChangeArrowheads="1"/>
          </p:cNvSpPr>
          <p:nvPr>
            <p:custDataLst>
              <p:tags r:id="rId8"/>
            </p:custDataLst>
          </p:nvPr>
        </p:nvSpPr>
        <p:spPr bwMode="auto">
          <a:xfrm>
            <a:off x="5533232" y="4034830"/>
            <a:ext cx="5132388" cy="2546350"/>
          </a:xfrm>
          <a:prstGeom prst="rect">
            <a:avLst/>
          </a:prstGeom>
          <a:ln w="25400" algn="ctr">
            <a:noFill/>
            <a:round/>
            <a:headEnd/>
            <a:tailEnd/>
          </a:ln>
        </p:spPr>
        <p:txBody>
          <a:bodyPr wrap="none" tIns="137160" bIns="137160"/>
          <a:lstStyle/>
          <a:p>
            <a:pPr algn="ctr" eaLnBrk="0" fontAlgn="base" hangingPunct="0">
              <a:spcBef>
                <a:spcPct val="50000"/>
              </a:spcBef>
              <a:spcAft>
                <a:spcPct val="0"/>
              </a:spcAft>
            </a:pPr>
            <a:endParaRPr lang="en-US" sz="1600" dirty="0">
              <a:solidFill>
                <a:srgbClr val="000000"/>
              </a:solidFill>
              <a:latin typeface="Arial" pitchFamily="34" charset="0"/>
              <a:cs typeface="Arial" pitchFamily="34" charset="0"/>
            </a:endParaRPr>
          </a:p>
        </p:txBody>
      </p:sp>
      <p:grpSp>
        <p:nvGrpSpPr>
          <p:cNvPr id="148488" name="Group 23"/>
          <p:cNvGrpSpPr>
            <a:grpSpLocks/>
          </p:cNvGrpSpPr>
          <p:nvPr>
            <p:custDataLst>
              <p:tags r:id="rId9"/>
            </p:custDataLst>
          </p:nvPr>
        </p:nvGrpSpPr>
        <p:grpSpPr bwMode="auto">
          <a:xfrm>
            <a:off x="1817688" y="2636620"/>
            <a:ext cx="7431087" cy="3949700"/>
            <a:chOff x="942661" y="2583872"/>
            <a:chExt cx="7430521" cy="3950671"/>
          </a:xfrm>
        </p:grpSpPr>
        <p:grpSp>
          <p:nvGrpSpPr>
            <p:cNvPr id="148489" name="Group 12"/>
            <p:cNvGrpSpPr>
              <a:grpSpLocks/>
            </p:cNvGrpSpPr>
            <p:nvPr/>
          </p:nvGrpSpPr>
          <p:grpSpPr bwMode="auto">
            <a:xfrm>
              <a:off x="942661" y="2583872"/>
              <a:ext cx="2593975" cy="3950671"/>
              <a:chOff x="904452" y="2667528"/>
              <a:chExt cx="2594610" cy="3950105"/>
            </a:xfrm>
          </p:grpSpPr>
          <p:grpSp>
            <p:nvGrpSpPr>
              <p:cNvPr id="148494" name="Group 7"/>
              <p:cNvGrpSpPr>
                <a:grpSpLocks/>
              </p:cNvGrpSpPr>
              <p:nvPr/>
            </p:nvGrpSpPr>
            <p:grpSpPr bwMode="auto">
              <a:xfrm>
                <a:off x="904452" y="2667528"/>
                <a:ext cx="2594610" cy="1721624"/>
                <a:chOff x="837778" y="4210050"/>
                <a:chExt cx="2594610" cy="1721624"/>
              </a:xfrm>
            </p:grpSpPr>
            <p:pic>
              <p:nvPicPr>
                <p:cNvPr id="15" name="Picture 14" descr="axopatch_200b_270.jpg"/>
                <p:cNvPicPr>
                  <a:picLocks noChangeAspect="1"/>
                </p:cNvPicPr>
                <p:nvPr/>
              </p:nvPicPr>
              <p:blipFill>
                <a:blip r:embed="rId13" cstate="print"/>
                <a:stretch>
                  <a:fillRect/>
                </a:stretch>
              </p:blipFill>
              <p:spPr>
                <a:xfrm>
                  <a:off x="837778" y="4210050"/>
                  <a:ext cx="2594610" cy="1441450"/>
                </a:xfrm>
                <a:prstGeom prst="rect">
                  <a:avLst/>
                </a:prstGeom>
                <a:ln w="25400">
                  <a:solidFill>
                    <a:schemeClr val="tx1"/>
                  </a:solidFill>
                </a:ln>
                <a:scene3d>
                  <a:camera prst="orthographicFront"/>
                  <a:lightRig rig="threePt" dir="t"/>
                </a:scene3d>
                <a:sp3d>
                  <a:bevelT/>
                </a:sp3d>
              </p:spPr>
            </p:pic>
            <p:sp>
              <p:nvSpPr>
                <p:cNvPr id="148497" name="TextBox 15"/>
                <p:cNvSpPr txBox="1">
                  <a:spLocks noChangeArrowheads="1"/>
                </p:cNvSpPr>
                <p:nvPr/>
              </p:nvSpPr>
              <p:spPr bwMode="auto">
                <a:xfrm>
                  <a:off x="1158874" y="5654675"/>
                  <a:ext cx="1981200" cy="276999"/>
                </a:xfrm>
                <a:prstGeom prst="rect">
                  <a:avLst/>
                </a:prstGeom>
                <a:noFill/>
                <a:ln w="25400">
                  <a:noFill/>
                  <a:miter lim="800000"/>
                  <a:headEnd/>
                  <a:tailEnd/>
                </a:ln>
              </p:spPr>
              <p:txBody>
                <a:bodyPr>
                  <a:spAutoFit/>
                </a:bodyPr>
                <a:lstStyle/>
                <a:p>
                  <a:pPr algn="ctr" fontAlgn="base">
                    <a:spcBef>
                      <a:spcPct val="0"/>
                    </a:spcBef>
                    <a:spcAft>
                      <a:spcPct val="0"/>
                    </a:spcAft>
                  </a:pPr>
                  <a:r>
                    <a:rPr lang="en-US" sz="1200" dirty="0">
                      <a:solidFill>
                        <a:srgbClr val="000000"/>
                      </a:solidFill>
                      <a:latin typeface="Arial" pitchFamily="34" charset="0"/>
                      <a:cs typeface="Arial" pitchFamily="34" charset="0"/>
                    </a:rPr>
                    <a:t>AxoPatch 200B</a:t>
                  </a:r>
                </a:p>
              </p:txBody>
            </p:sp>
          </p:grpSp>
          <p:pic>
            <p:nvPicPr>
              <p:cNvPr id="148495" name="Picture 9" descr="axopatch noise.gif"/>
              <p:cNvPicPr>
                <a:picLocks noChangeAspect="1"/>
              </p:cNvPicPr>
              <p:nvPr/>
            </p:nvPicPr>
            <p:blipFill>
              <a:blip r:embed="rId14" cstate="print"/>
              <a:srcRect/>
              <a:stretch>
                <a:fillRect/>
              </a:stretch>
            </p:blipFill>
            <p:spPr bwMode="auto">
              <a:xfrm>
                <a:off x="1076019" y="4627821"/>
                <a:ext cx="2324100" cy="1989812"/>
              </a:xfrm>
              <a:prstGeom prst="rect">
                <a:avLst/>
              </a:prstGeom>
              <a:noFill/>
              <a:ln w="25400">
                <a:solidFill>
                  <a:schemeClr val="tx2"/>
                </a:solidFill>
                <a:miter lim="800000"/>
                <a:headEnd/>
                <a:tailEnd/>
              </a:ln>
            </p:spPr>
          </p:pic>
        </p:grpSp>
        <p:pic>
          <p:nvPicPr>
            <p:cNvPr id="148490" name="Picture 11" descr="Small Current 2011-01-17_103823.png"/>
            <p:cNvPicPr>
              <a:picLocks noChangeAspect="1"/>
            </p:cNvPicPr>
            <p:nvPr/>
          </p:nvPicPr>
          <p:blipFill>
            <a:blip r:embed="rId15" cstate="print"/>
            <a:srcRect/>
            <a:stretch>
              <a:fillRect/>
            </a:stretch>
          </p:blipFill>
          <p:spPr bwMode="auto">
            <a:xfrm>
              <a:off x="5069705" y="4179034"/>
              <a:ext cx="3303477" cy="2093579"/>
            </a:xfrm>
            <a:prstGeom prst="rect">
              <a:avLst/>
            </a:prstGeom>
            <a:noFill/>
            <a:ln w="19050">
              <a:solidFill>
                <a:schemeClr val="tx1"/>
              </a:solidFill>
              <a:miter lim="800000"/>
              <a:headEnd/>
              <a:tailEnd/>
            </a:ln>
          </p:spPr>
        </p:pic>
        <p:sp>
          <p:nvSpPr>
            <p:cNvPr id="17" name="TextBox 16"/>
            <p:cNvSpPr txBox="1"/>
            <p:nvPr/>
          </p:nvSpPr>
          <p:spPr>
            <a:xfrm>
              <a:off x="3680889" y="5176897"/>
              <a:ext cx="1382608" cy="416027"/>
            </a:xfrm>
            <a:prstGeom prst="rect">
              <a:avLst/>
            </a:prstGeom>
            <a:noFill/>
          </p:spPr>
          <p:txBody>
            <a:bodyPr>
              <a:spAutoFit/>
            </a:bodyPr>
            <a:lstStyle/>
            <a:p>
              <a:pPr algn="ctr" fontAlgn="base">
                <a:spcBef>
                  <a:spcPct val="0"/>
                </a:spcBef>
                <a:spcAft>
                  <a:spcPct val="0"/>
                </a:spcAft>
                <a:defRPr/>
              </a:pPr>
              <a:r>
                <a:rPr lang="en-US" sz="1050" dirty="0">
                  <a:solidFill>
                    <a:srgbClr val="000000"/>
                  </a:solidFill>
                  <a:latin typeface="Arial Black" pitchFamily="34" charset="0"/>
                  <a:cs typeface="Arial" pitchFamily="34" charset="0"/>
                </a:rPr>
                <a:t>Femto-amps</a:t>
              </a:r>
            </a:p>
            <a:p>
              <a:pPr algn="ctr" fontAlgn="base">
                <a:spcBef>
                  <a:spcPct val="0"/>
                </a:spcBef>
                <a:spcAft>
                  <a:spcPct val="0"/>
                </a:spcAft>
                <a:defRPr/>
              </a:pPr>
              <a:r>
                <a:rPr lang="en-US" sz="1050" dirty="0">
                  <a:solidFill>
                    <a:srgbClr val="000000"/>
                  </a:solidFill>
                  <a:latin typeface="Arial" pitchFamily="34" charset="0"/>
                  <a:cs typeface="Arial" pitchFamily="34" charset="0"/>
                </a:rPr>
                <a:t>(10</a:t>
              </a:r>
              <a:r>
                <a:rPr lang="en-US" sz="1050" baseline="30000" dirty="0">
                  <a:solidFill>
                    <a:srgbClr val="000000"/>
                  </a:solidFill>
                  <a:latin typeface="Arial" pitchFamily="34" charset="0"/>
                  <a:cs typeface="Arial" pitchFamily="34" charset="0"/>
                </a:rPr>
                <a:t>-15 </a:t>
              </a:r>
              <a:r>
                <a:rPr lang="en-US" sz="1050" dirty="0">
                  <a:solidFill>
                    <a:srgbClr val="000000"/>
                  </a:solidFill>
                  <a:latin typeface="Arial" pitchFamily="34" charset="0"/>
                  <a:cs typeface="Arial" pitchFamily="34" charset="0"/>
                </a:rPr>
                <a:t>A)</a:t>
              </a:r>
            </a:p>
          </p:txBody>
        </p:sp>
        <p:cxnSp>
          <p:nvCxnSpPr>
            <p:cNvPr id="148492" name="Straight Arrow Connector 18"/>
            <p:cNvCxnSpPr>
              <a:cxnSpLocks noChangeShapeType="1"/>
            </p:cNvCxnSpPr>
            <p:nvPr/>
          </p:nvCxnSpPr>
          <p:spPr bwMode="auto">
            <a:xfrm>
              <a:off x="4866724" y="5297474"/>
              <a:ext cx="528992" cy="1"/>
            </a:xfrm>
            <a:prstGeom prst="straightConnector1">
              <a:avLst/>
            </a:prstGeom>
            <a:noFill/>
            <a:ln w="15875" algn="ctr">
              <a:solidFill>
                <a:schemeClr val="tx1"/>
              </a:solidFill>
              <a:round/>
              <a:headEnd/>
              <a:tailEnd type="arrow" w="med" len="med"/>
            </a:ln>
          </p:spPr>
        </p:cxnSp>
        <p:cxnSp>
          <p:nvCxnSpPr>
            <p:cNvPr id="148493" name="Straight Arrow Connector 21"/>
            <p:cNvCxnSpPr>
              <a:cxnSpLocks noChangeShapeType="1"/>
            </p:cNvCxnSpPr>
            <p:nvPr/>
          </p:nvCxnSpPr>
          <p:spPr bwMode="auto">
            <a:xfrm rot="10800000">
              <a:off x="3491346" y="5199234"/>
              <a:ext cx="415641" cy="113359"/>
            </a:xfrm>
            <a:prstGeom prst="straightConnector1">
              <a:avLst/>
            </a:prstGeom>
            <a:noFill/>
            <a:ln w="15875" algn="ctr">
              <a:solidFill>
                <a:schemeClr val="tx1"/>
              </a:solidFill>
              <a:round/>
              <a:headEnd/>
              <a:tailEnd type="arrow" w="med" len="med"/>
            </a:ln>
          </p:spPr>
        </p:cxn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7"/>
          <p:cNvPicPr>
            <a:picLocks noChangeAspect="1" noChangeArrowheads="1"/>
          </p:cNvPicPr>
          <p:nvPr>
            <p:custDataLst>
              <p:tags r:id="rId4"/>
            </p:custDataLst>
          </p:nvPr>
        </p:nvPicPr>
        <p:blipFill>
          <a:blip r:embed="rId23" cstate="print"/>
          <a:srcRect l="4758" t="17641" b="32526"/>
          <a:stretch>
            <a:fillRect/>
          </a:stretch>
        </p:blipFill>
        <p:spPr bwMode="auto">
          <a:xfrm>
            <a:off x="1865313" y="4038601"/>
            <a:ext cx="4354512" cy="714375"/>
          </a:xfrm>
          <a:prstGeom prst="rect">
            <a:avLst/>
          </a:prstGeom>
          <a:noFill/>
          <a:ln w="9525">
            <a:noFill/>
            <a:miter lim="800000"/>
            <a:headEnd/>
            <a:tailEnd/>
          </a:ln>
        </p:spPr>
      </p:pic>
      <p:pic>
        <p:nvPicPr>
          <p:cNvPr id="3078" name="Picture 8"/>
          <p:cNvPicPr>
            <a:picLocks noChangeAspect="1" noChangeArrowheads="1"/>
          </p:cNvPicPr>
          <p:nvPr>
            <p:custDataLst>
              <p:tags r:id="rId5"/>
            </p:custDataLst>
          </p:nvPr>
        </p:nvPicPr>
        <p:blipFill>
          <a:blip r:embed="rId24" cstate="print"/>
          <a:srcRect l="4758" t="17261" b="28918"/>
          <a:stretch>
            <a:fillRect/>
          </a:stretch>
        </p:blipFill>
        <p:spPr bwMode="auto">
          <a:xfrm>
            <a:off x="2490789" y="2085976"/>
            <a:ext cx="3729037" cy="771525"/>
          </a:xfrm>
          <a:prstGeom prst="rect">
            <a:avLst/>
          </a:prstGeom>
          <a:noFill/>
          <a:ln w="9525">
            <a:noFill/>
            <a:miter lim="800000"/>
            <a:headEnd/>
            <a:tailEnd/>
          </a:ln>
        </p:spPr>
      </p:pic>
      <p:pic>
        <p:nvPicPr>
          <p:cNvPr id="3079" name="Picture 9"/>
          <p:cNvPicPr>
            <a:picLocks noChangeAspect="1" noChangeArrowheads="1"/>
          </p:cNvPicPr>
          <p:nvPr>
            <p:custDataLst>
              <p:tags r:id="rId6"/>
            </p:custDataLst>
          </p:nvPr>
        </p:nvPicPr>
        <p:blipFill>
          <a:blip r:embed="rId25" cstate="print"/>
          <a:srcRect l="4758" t="18163" b="30009"/>
          <a:stretch>
            <a:fillRect/>
          </a:stretch>
        </p:blipFill>
        <p:spPr bwMode="auto">
          <a:xfrm>
            <a:off x="1865313" y="3027363"/>
            <a:ext cx="4354512" cy="742950"/>
          </a:xfrm>
          <a:prstGeom prst="rect">
            <a:avLst/>
          </a:prstGeom>
          <a:noFill/>
          <a:ln w="9525">
            <a:noFill/>
            <a:miter lim="800000"/>
            <a:headEnd/>
            <a:tailEnd/>
          </a:ln>
        </p:spPr>
      </p:pic>
      <p:graphicFrame>
        <p:nvGraphicFramePr>
          <p:cNvPr id="3074" name="Object 11"/>
          <p:cNvGraphicFramePr>
            <a:graphicFrameLocks noChangeAspect="1"/>
          </p:cNvGraphicFramePr>
          <p:nvPr>
            <p:custDataLst>
              <p:tags r:id="rId7"/>
            </p:custDataLst>
          </p:nvPr>
        </p:nvGraphicFramePr>
        <p:xfrm>
          <a:off x="6862764" y="2074863"/>
          <a:ext cx="3470275" cy="3154362"/>
        </p:xfrm>
        <a:graphic>
          <a:graphicData uri="http://schemas.openxmlformats.org/presentationml/2006/ole">
            <mc:AlternateContent xmlns:mc="http://schemas.openxmlformats.org/markup-compatibility/2006">
              <mc:Choice xmlns:v="urn:schemas-microsoft-com:vml" Requires="v">
                <p:oleObj spid="_x0000_s1111" name="Graph" r:id="rId26" imgW="3470400" imgH="3153600" progId="">
                  <p:embed/>
                </p:oleObj>
              </mc:Choice>
              <mc:Fallback>
                <p:oleObj name="Graph" r:id="rId26" imgW="3470400" imgH="3153600" progId="">
                  <p:embed/>
                  <p:pic>
                    <p:nvPicPr>
                      <p:cNvPr id="3074" name="Object 1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62764" y="2074863"/>
                        <a:ext cx="3470275" cy="315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0" name="TextBox 17"/>
          <p:cNvSpPr txBox="1">
            <a:spLocks noChangeArrowheads="1"/>
          </p:cNvSpPr>
          <p:nvPr>
            <p:custDataLst>
              <p:tags r:id="rId8"/>
            </p:custDataLst>
          </p:nvPr>
        </p:nvSpPr>
        <p:spPr bwMode="auto">
          <a:xfrm>
            <a:off x="7785101" y="4762500"/>
            <a:ext cx="1782763" cy="338138"/>
          </a:xfrm>
          <a:prstGeom prst="rect">
            <a:avLst/>
          </a:prstGeom>
          <a:noFill/>
          <a:ln w="9525">
            <a:noFill/>
            <a:miter lim="800000"/>
            <a:headEnd/>
            <a:tailEnd/>
          </a:ln>
        </p:spPr>
        <p:txBody>
          <a:bodyPr wrap="none">
            <a:spAutoFit/>
          </a:bodyPr>
          <a:lstStyle/>
          <a:p>
            <a:pPr fontAlgn="base">
              <a:spcBef>
                <a:spcPct val="0"/>
              </a:spcBef>
              <a:spcAft>
                <a:spcPct val="0"/>
              </a:spcAft>
            </a:pPr>
            <a:r>
              <a:rPr lang="en-US" sz="1600" dirty="0">
                <a:solidFill>
                  <a:srgbClr val="000020"/>
                </a:solidFill>
                <a:latin typeface="Calibri" pitchFamily="34" charset="0"/>
                <a:cs typeface="Arial" pitchFamily="34" charset="0"/>
              </a:rPr>
              <a:t>Open Duration /ms</a:t>
            </a:r>
          </a:p>
        </p:txBody>
      </p:sp>
      <p:sp>
        <p:nvSpPr>
          <p:cNvPr id="3081" name="TextBox 18"/>
          <p:cNvSpPr txBox="1">
            <a:spLocks noChangeArrowheads="1"/>
          </p:cNvSpPr>
          <p:nvPr>
            <p:custDataLst>
              <p:tags r:id="rId9"/>
            </p:custDataLst>
          </p:nvPr>
        </p:nvSpPr>
        <p:spPr bwMode="auto">
          <a:xfrm rot="16200000">
            <a:off x="5907088" y="3238500"/>
            <a:ext cx="1878012" cy="338138"/>
          </a:xfrm>
          <a:prstGeom prst="rect">
            <a:avLst/>
          </a:prstGeom>
          <a:noFill/>
          <a:ln w="9525">
            <a:noFill/>
            <a:miter lim="800000"/>
            <a:headEnd/>
            <a:tailEnd/>
          </a:ln>
        </p:spPr>
        <p:txBody>
          <a:bodyPr wrap="none">
            <a:spAutoFit/>
          </a:bodyPr>
          <a:lstStyle/>
          <a:p>
            <a:pPr fontAlgn="base">
              <a:spcBef>
                <a:spcPct val="0"/>
              </a:spcBef>
              <a:spcAft>
                <a:spcPct val="0"/>
              </a:spcAft>
            </a:pPr>
            <a:r>
              <a:rPr lang="en-US" sz="1600" dirty="0">
                <a:solidFill>
                  <a:srgbClr val="000020"/>
                </a:solidFill>
                <a:latin typeface="Calibri" pitchFamily="34" charset="0"/>
                <a:cs typeface="Arial" pitchFamily="34" charset="0"/>
              </a:rPr>
              <a:t>Open Amplitude, pA</a:t>
            </a:r>
          </a:p>
        </p:txBody>
      </p:sp>
      <p:sp>
        <p:nvSpPr>
          <p:cNvPr id="3082" name="TextBox 19"/>
          <p:cNvSpPr txBox="1">
            <a:spLocks noChangeArrowheads="1"/>
          </p:cNvSpPr>
          <p:nvPr>
            <p:custDataLst>
              <p:tags r:id="rId10"/>
            </p:custDataLst>
          </p:nvPr>
        </p:nvSpPr>
        <p:spPr bwMode="auto">
          <a:xfrm>
            <a:off x="2032001" y="5086350"/>
            <a:ext cx="4156075" cy="338138"/>
          </a:xfrm>
          <a:prstGeom prst="rect">
            <a:avLst/>
          </a:prstGeom>
          <a:noFill/>
          <a:ln w="9525">
            <a:noFill/>
            <a:miter lim="800000"/>
            <a:headEnd/>
            <a:tailEnd/>
          </a:ln>
        </p:spPr>
        <p:txBody>
          <a:bodyPr>
            <a:spAutoFit/>
          </a:bodyPr>
          <a:lstStyle/>
          <a:p>
            <a:pPr fontAlgn="base">
              <a:spcBef>
                <a:spcPct val="0"/>
              </a:spcBef>
              <a:spcAft>
                <a:spcPct val="0"/>
              </a:spcAft>
            </a:pPr>
            <a:r>
              <a:rPr lang="en-US" sz="1600" dirty="0">
                <a:solidFill>
                  <a:srgbClr val="000020"/>
                </a:solidFill>
                <a:latin typeface="Calibri" pitchFamily="34" charset="0"/>
                <a:cs typeface="Arial" pitchFamily="34" charset="0"/>
              </a:rPr>
              <a:t>Lowpass Filter = 1 kHz      Sample Rate = 20 kHz</a:t>
            </a:r>
          </a:p>
        </p:txBody>
      </p:sp>
      <p:sp>
        <p:nvSpPr>
          <p:cNvPr id="3083" name="TextBox 20"/>
          <p:cNvSpPr txBox="1">
            <a:spLocks noChangeArrowheads="1"/>
          </p:cNvSpPr>
          <p:nvPr>
            <p:custDataLst>
              <p:tags r:id="rId11"/>
            </p:custDataLst>
          </p:nvPr>
        </p:nvSpPr>
        <p:spPr bwMode="auto">
          <a:xfrm>
            <a:off x="2035176" y="6118226"/>
            <a:ext cx="8397875" cy="307975"/>
          </a:xfrm>
          <a:prstGeom prst="rect">
            <a:avLst/>
          </a:prstGeom>
          <a:noFill/>
          <a:ln w="9525">
            <a:noFill/>
            <a:miter lim="800000"/>
            <a:headEnd/>
            <a:tailEnd/>
          </a:ln>
        </p:spPr>
        <p:txBody>
          <a:bodyPr>
            <a:spAutoFit/>
          </a:bodyPr>
          <a:lstStyle/>
          <a:p>
            <a:pPr fontAlgn="base">
              <a:spcBef>
                <a:spcPct val="0"/>
              </a:spcBef>
              <a:spcAft>
                <a:spcPct val="0"/>
              </a:spcAft>
            </a:pPr>
            <a:r>
              <a:rPr lang="en-US" sz="1400" b="1" dirty="0">
                <a:solidFill>
                  <a:srgbClr val="000020"/>
                </a:solidFill>
                <a:latin typeface="Calibri" pitchFamily="34" charset="0"/>
                <a:cs typeface="Arial" pitchFamily="34" charset="0"/>
              </a:rPr>
              <a:t>Ca</a:t>
            </a:r>
            <a:r>
              <a:rPr lang="en-US" sz="1400" b="1" baseline="30000" dirty="0">
                <a:solidFill>
                  <a:srgbClr val="000020"/>
                </a:solidFill>
                <a:latin typeface="Calibri" pitchFamily="34" charset="0"/>
                <a:cs typeface="Arial" pitchFamily="34" charset="0"/>
              </a:rPr>
              <a:t>2+</a:t>
            </a:r>
            <a:r>
              <a:rPr lang="en-US" sz="1400" b="1" dirty="0">
                <a:solidFill>
                  <a:srgbClr val="000020"/>
                </a:solidFill>
                <a:latin typeface="Calibri" pitchFamily="34" charset="0"/>
                <a:cs typeface="Arial" pitchFamily="34" charset="0"/>
              </a:rPr>
              <a:t> Release Channel of Inositol Trisphosphate Receptor: slide and data from Josefina Ramos-Franco. Thanks!</a:t>
            </a:r>
            <a:endParaRPr lang="en-US" sz="1600" b="1" dirty="0">
              <a:solidFill>
                <a:srgbClr val="000020"/>
              </a:solidFill>
              <a:latin typeface="Calibri" pitchFamily="34" charset="0"/>
              <a:cs typeface="Arial" pitchFamily="34" charset="0"/>
            </a:endParaRPr>
          </a:p>
        </p:txBody>
      </p:sp>
      <p:sp>
        <p:nvSpPr>
          <p:cNvPr id="3084" name="TextBox 14"/>
          <p:cNvSpPr txBox="1">
            <a:spLocks noChangeArrowheads="1"/>
          </p:cNvSpPr>
          <p:nvPr>
            <p:custDataLst>
              <p:tags r:id="rId12"/>
            </p:custDataLst>
          </p:nvPr>
        </p:nvSpPr>
        <p:spPr bwMode="auto">
          <a:xfrm>
            <a:off x="4110038" y="5556250"/>
            <a:ext cx="3771900" cy="338138"/>
          </a:xfrm>
          <a:prstGeom prst="rect">
            <a:avLst/>
          </a:prstGeom>
          <a:noFill/>
          <a:ln w="9525">
            <a:solidFill>
              <a:srgbClr val="000000"/>
            </a:solidFill>
            <a:prstDash val="sysDot"/>
            <a:miter lim="800000"/>
            <a:headEnd/>
            <a:tailEnd/>
          </a:ln>
        </p:spPr>
        <p:txBody>
          <a:bodyPr wrap="none">
            <a:spAutoFit/>
          </a:bodyPr>
          <a:lstStyle/>
          <a:p>
            <a:pPr fontAlgn="base">
              <a:spcBef>
                <a:spcPct val="0"/>
              </a:spcBef>
              <a:spcAft>
                <a:spcPct val="0"/>
              </a:spcAft>
            </a:pPr>
            <a:r>
              <a:rPr lang="en-US" sz="1600" b="1" dirty="0">
                <a:solidFill>
                  <a:srgbClr val="000020"/>
                </a:solidFill>
                <a:latin typeface="Arial" pitchFamily="34" charset="0"/>
                <a:cs typeface="Arial" pitchFamily="34" charset="0"/>
              </a:rPr>
              <a:t>Typical Raw Single Channel Records</a:t>
            </a:r>
            <a:endParaRPr lang="en-US" sz="3200" b="1" dirty="0">
              <a:solidFill>
                <a:srgbClr val="000020"/>
              </a:solidFill>
              <a:latin typeface="Arial" pitchFamily="34" charset="0"/>
              <a:cs typeface="Arial" pitchFamily="34" charset="0"/>
            </a:endParaRPr>
          </a:p>
        </p:txBody>
      </p:sp>
      <p:sp>
        <p:nvSpPr>
          <p:cNvPr id="3085" name="TextBox 15"/>
          <p:cNvSpPr txBox="1">
            <a:spLocks noChangeArrowheads="1"/>
          </p:cNvSpPr>
          <p:nvPr>
            <p:custDataLst>
              <p:tags r:id="rId13"/>
            </p:custDataLst>
          </p:nvPr>
        </p:nvSpPr>
        <p:spPr bwMode="auto">
          <a:xfrm>
            <a:off x="1965270" y="1289981"/>
            <a:ext cx="3654424" cy="523220"/>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100" b="1" i="1" dirty="0">
                <a:solidFill>
                  <a:srgbClr val="000020"/>
                </a:solidFill>
                <a:latin typeface="Arial" pitchFamily="34" charset="0"/>
                <a:cs typeface="Arial" pitchFamily="34" charset="0"/>
              </a:rPr>
              <a:t>Current vs. time  </a:t>
            </a:r>
            <a:br>
              <a:rPr lang="en-US" sz="1600" b="1" dirty="0">
                <a:solidFill>
                  <a:srgbClr val="000020"/>
                </a:solidFill>
                <a:latin typeface="Arial" pitchFamily="34" charset="0"/>
                <a:cs typeface="Arial" pitchFamily="34" charset="0"/>
              </a:rPr>
            </a:br>
            <a:r>
              <a:rPr lang="en-US" sz="1600" b="1" dirty="0" err="1">
                <a:solidFill>
                  <a:srgbClr val="000020"/>
                </a:solidFill>
                <a:latin typeface="Arial" pitchFamily="34" charset="0"/>
                <a:cs typeface="Arial" pitchFamily="34" charset="0"/>
              </a:rPr>
              <a:t>Time</a:t>
            </a:r>
            <a:r>
              <a:rPr lang="en-US" sz="1600" b="1" dirty="0">
                <a:solidFill>
                  <a:srgbClr val="000020"/>
                </a:solidFill>
                <a:latin typeface="Arial" pitchFamily="34" charset="0"/>
                <a:cs typeface="Arial" pitchFamily="34" charset="0"/>
              </a:rPr>
              <a:t> dependence is called ‘gating’</a:t>
            </a:r>
            <a:r>
              <a:rPr lang="en-US" sz="1600" dirty="0">
                <a:solidFill>
                  <a:srgbClr val="E0E0E0"/>
                </a:solidFill>
                <a:latin typeface="Arial" pitchFamily="34" charset="0"/>
                <a:cs typeface="Arial" pitchFamily="34" charset="0"/>
              </a:rPr>
              <a:t> </a:t>
            </a:r>
          </a:p>
        </p:txBody>
      </p:sp>
      <p:sp>
        <p:nvSpPr>
          <p:cNvPr id="3086" name="Rectangle 16"/>
          <p:cNvSpPr>
            <a:spLocks noChangeArrowheads="1"/>
          </p:cNvSpPr>
          <p:nvPr>
            <p:custDataLst>
              <p:tags r:id="rId14"/>
            </p:custDataLst>
          </p:nvPr>
        </p:nvSpPr>
        <p:spPr bwMode="auto">
          <a:xfrm>
            <a:off x="7015163" y="1156115"/>
            <a:ext cx="3536096" cy="954107"/>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400" i="1" dirty="0">
                <a:solidFill>
                  <a:srgbClr val="000020"/>
                </a:solidFill>
                <a:latin typeface="Calibri" pitchFamily="34" charset="0"/>
                <a:cs typeface="Arial" pitchFamily="34" charset="0"/>
              </a:rPr>
              <a:t>Amplitude vs. Duration</a:t>
            </a:r>
            <a:br>
              <a:rPr lang="en-US" sz="2000" b="1" dirty="0">
                <a:solidFill>
                  <a:srgbClr val="000020"/>
                </a:solidFill>
                <a:latin typeface="Calibri" pitchFamily="34" charset="0"/>
                <a:cs typeface="Arial" pitchFamily="34" charset="0"/>
              </a:rPr>
            </a:br>
            <a:r>
              <a:rPr lang="en-US" sz="2000" b="1" dirty="0">
                <a:solidFill>
                  <a:srgbClr val="000020"/>
                </a:solidFill>
                <a:latin typeface="Calibri" pitchFamily="34" charset="0"/>
                <a:cs typeface="Arial" pitchFamily="34" charset="0"/>
              </a:rPr>
              <a:t>Amplitude is Called</a:t>
            </a:r>
            <a:br>
              <a:rPr lang="en-US" sz="2000" b="1" dirty="0">
                <a:solidFill>
                  <a:srgbClr val="000020"/>
                </a:solidFill>
                <a:latin typeface="Calibri" pitchFamily="34" charset="0"/>
                <a:cs typeface="Arial" pitchFamily="34" charset="0"/>
              </a:rPr>
            </a:br>
            <a:r>
              <a:rPr lang="en-US" sz="2000" b="1" dirty="0">
                <a:solidFill>
                  <a:srgbClr val="000020"/>
                </a:solidFill>
                <a:latin typeface="Calibri" pitchFamily="34" charset="0"/>
                <a:cs typeface="Arial" pitchFamily="34" charset="0"/>
              </a:rPr>
              <a:t>Single or Open Channel Current</a:t>
            </a:r>
            <a:endParaRPr lang="en-US" sz="1600" dirty="0">
              <a:solidFill>
                <a:srgbClr val="000020"/>
              </a:solidFill>
              <a:latin typeface="Arial" pitchFamily="34" charset="0"/>
              <a:cs typeface="Arial" pitchFamily="34" charset="0"/>
            </a:endParaRPr>
          </a:p>
        </p:txBody>
      </p:sp>
      <p:sp>
        <p:nvSpPr>
          <p:cNvPr id="3087" name="Rectangle 17"/>
          <p:cNvSpPr>
            <a:spLocks noChangeArrowheads="1"/>
          </p:cNvSpPr>
          <p:nvPr>
            <p:custDataLst>
              <p:tags r:id="rId15"/>
            </p:custDataLst>
          </p:nvPr>
        </p:nvSpPr>
        <p:spPr bwMode="auto">
          <a:xfrm>
            <a:off x="1797051" y="0"/>
            <a:ext cx="8518525" cy="1016000"/>
          </a:xfrm>
          <a:prstGeom prst="rect">
            <a:avLst/>
          </a:prstGeom>
          <a:noFill/>
          <a:ln w="9525">
            <a:noFill/>
            <a:miter lim="800000"/>
            <a:headEnd/>
            <a:tailEnd/>
          </a:ln>
        </p:spPr>
        <p:txBody>
          <a:bodyPr>
            <a:spAutoFit/>
          </a:bodyPr>
          <a:lstStyle/>
          <a:p>
            <a:pPr algn="ctr" fontAlgn="base">
              <a:spcBef>
                <a:spcPct val="0"/>
              </a:spcBef>
              <a:spcAft>
                <a:spcPct val="0"/>
              </a:spcAft>
            </a:pPr>
            <a:r>
              <a:rPr lang="en-US" sz="3600" b="1" dirty="0">
                <a:solidFill>
                  <a:srgbClr val="000020"/>
                </a:solidFill>
                <a:latin typeface="Arial" pitchFamily="34" charset="0"/>
                <a:cs typeface="Arial" pitchFamily="34" charset="0"/>
              </a:rPr>
              <a:t>Channel Structure Does Not Change</a:t>
            </a:r>
          </a:p>
          <a:p>
            <a:pPr algn="ctr" fontAlgn="base">
              <a:spcBef>
                <a:spcPct val="0"/>
              </a:spcBef>
              <a:spcAft>
                <a:spcPct val="0"/>
              </a:spcAft>
            </a:pPr>
            <a:r>
              <a:rPr lang="en-US" sz="2400" b="1" dirty="0">
                <a:solidFill>
                  <a:srgbClr val="000020"/>
                </a:solidFill>
                <a:latin typeface="Arial" pitchFamily="34" charset="0"/>
                <a:cs typeface="Arial" pitchFamily="34" charset="0"/>
              </a:rPr>
              <a:t>once the channel is open</a:t>
            </a:r>
            <a:endParaRPr lang="en-US" sz="1600" b="1" dirty="0">
              <a:solidFill>
                <a:srgbClr val="E0E0E0"/>
              </a:solidFill>
              <a:latin typeface="Arial" pitchFamily="34" charset="0"/>
              <a:cs typeface="Arial" pitchFamily="34" charset="0"/>
            </a:endParaRPr>
          </a:p>
        </p:txBody>
      </p:sp>
      <p:grpSp>
        <p:nvGrpSpPr>
          <p:cNvPr id="3088" name="Group 23"/>
          <p:cNvGrpSpPr>
            <a:grpSpLocks/>
          </p:cNvGrpSpPr>
          <p:nvPr>
            <p:custDataLst>
              <p:tags r:id="rId16"/>
            </p:custDataLst>
          </p:nvPr>
        </p:nvGrpSpPr>
        <p:grpSpPr bwMode="auto">
          <a:xfrm>
            <a:off x="5446714" y="3724276"/>
            <a:ext cx="828675" cy="728663"/>
            <a:chOff x="3922295" y="3723773"/>
            <a:chExt cx="829093" cy="729165"/>
          </a:xfrm>
        </p:grpSpPr>
        <p:sp>
          <p:nvSpPr>
            <p:cNvPr id="3093" name="TextBox 15"/>
            <p:cNvSpPr txBox="1">
              <a:spLocks noChangeArrowheads="1"/>
            </p:cNvSpPr>
            <p:nvPr/>
          </p:nvSpPr>
          <p:spPr bwMode="auto">
            <a:xfrm>
              <a:off x="3984959" y="3723773"/>
              <a:ext cx="561975" cy="338138"/>
            </a:xfrm>
            <a:prstGeom prst="rect">
              <a:avLst/>
            </a:prstGeom>
            <a:noFill/>
            <a:ln w="9525">
              <a:noFill/>
              <a:miter lim="800000"/>
              <a:headEnd/>
              <a:tailEnd/>
            </a:ln>
          </p:spPr>
          <p:txBody>
            <a:bodyPr wrap="none">
              <a:spAutoFit/>
            </a:bodyPr>
            <a:lstStyle/>
            <a:p>
              <a:pPr fontAlgn="base">
                <a:spcBef>
                  <a:spcPct val="0"/>
                </a:spcBef>
                <a:spcAft>
                  <a:spcPct val="0"/>
                </a:spcAft>
              </a:pPr>
              <a:r>
                <a:rPr lang="en-US" sz="1600" dirty="0">
                  <a:solidFill>
                    <a:srgbClr val="000020"/>
                  </a:solidFill>
                  <a:latin typeface="Calibri" pitchFamily="34" charset="0"/>
                  <a:cs typeface="Arial" pitchFamily="34" charset="0"/>
                </a:rPr>
                <a:t>5 pA</a:t>
              </a:r>
            </a:p>
          </p:txBody>
        </p:sp>
        <p:sp>
          <p:nvSpPr>
            <p:cNvPr id="3094" name="TextBox 16"/>
            <p:cNvSpPr txBox="1">
              <a:spLocks noChangeArrowheads="1"/>
            </p:cNvSpPr>
            <p:nvPr/>
          </p:nvSpPr>
          <p:spPr bwMode="auto">
            <a:xfrm>
              <a:off x="3965575" y="4114800"/>
              <a:ext cx="785813" cy="338138"/>
            </a:xfrm>
            <a:prstGeom prst="rect">
              <a:avLst/>
            </a:prstGeom>
            <a:noFill/>
            <a:ln w="9525">
              <a:noFill/>
              <a:miter lim="800000"/>
              <a:headEnd/>
              <a:tailEnd/>
            </a:ln>
          </p:spPr>
          <p:txBody>
            <a:bodyPr wrap="none">
              <a:spAutoFit/>
            </a:bodyPr>
            <a:lstStyle/>
            <a:p>
              <a:pPr fontAlgn="base">
                <a:spcBef>
                  <a:spcPct val="0"/>
                </a:spcBef>
                <a:spcAft>
                  <a:spcPct val="0"/>
                </a:spcAft>
              </a:pPr>
              <a:r>
                <a:rPr lang="en-US" sz="1600" dirty="0">
                  <a:solidFill>
                    <a:srgbClr val="000020"/>
                  </a:solidFill>
                  <a:latin typeface="Calibri" pitchFamily="34" charset="0"/>
                  <a:cs typeface="Arial" pitchFamily="34" charset="0"/>
                </a:rPr>
                <a:t>100 ms</a:t>
              </a:r>
            </a:p>
          </p:txBody>
        </p:sp>
        <p:grpSp>
          <p:nvGrpSpPr>
            <p:cNvPr id="3095" name="Group 22"/>
            <p:cNvGrpSpPr>
              <a:grpSpLocks/>
            </p:cNvGrpSpPr>
            <p:nvPr/>
          </p:nvGrpSpPr>
          <p:grpSpPr bwMode="auto">
            <a:xfrm>
              <a:off x="3922295" y="3826042"/>
              <a:ext cx="673768" cy="336884"/>
              <a:chOff x="3922295" y="3826042"/>
              <a:chExt cx="673768" cy="336884"/>
            </a:xfrm>
          </p:grpSpPr>
          <p:cxnSp>
            <p:nvCxnSpPr>
              <p:cNvPr id="3096" name="Straight Connector 19"/>
              <p:cNvCxnSpPr>
                <a:cxnSpLocks noChangeShapeType="1"/>
              </p:cNvCxnSpPr>
              <p:nvPr/>
            </p:nvCxnSpPr>
            <p:spPr bwMode="auto">
              <a:xfrm rot="5400000">
                <a:off x="3753853" y="3994484"/>
                <a:ext cx="336884" cy="0"/>
              </a:xfrm>
              <a:prstGeom prst="line">
                <a:avLst/>
              </a:prstGeom>
              <a:noFill/>
              <a:ln w="22225" algn="ctr">
                <a:solidFill>
                  <a:srgbClr val="000000"/>
                </a:solidFill>
                <a:round/>
                <a:headEnd/>
                <a:tailEnd/>
              </a:ln>
            </p:spPr>
          </p:cxnSp>
          <p:cxnSp>
            <p:nvCxnSpPr>
              <p:cNvPr id="3097" name="Straight Connector 20"/>
              <p:cNvCxnSpPr>
                <a:cxnSpLocks noChangeShapeType="1"/>
              </p:cNvCxnSpPr>
              <p:nvPr/>
            </p:nvCxnSpPr>
            <p:spPr bwMode="auto">
              <a:xfrm>
                <a:off x="3922295" y="4146884"/>
                <a:ext cx="673768" cy="0"/>
              </a:xfrm>
              <a:prstGeom prst="line">
                <a:avLst/>
              </a:prstGeom>
              <a:noFill/>
              <a:ln w="22225" algn="ctr">
                <a:solidFill>
                  <a:srgbClr val="000000"/>
                </a:solidFill>
                <a:round/>
                <a:headEnd/>
                <a:tailEnd/>
              </a:ln>
            </p:spPr>
          </p:cxnSp>
        </p:grpSp>
      </p:grpSp>
      <p:sp>
        <p:nvSpPr>
          <p:cNvPr id="3089" name="TextBox 20"/>
          <p:cNvSpPr txBox="1">
            <a:spLocks noChangeArrowheads="1"/>
          </p:cNvSpPr>
          <p:nvPr>
            <p:custDataLst>
              <p:tags r:id="rId17"/>
            </p:custDataLst>
          </p:nvPr>
        </p:nvSpPr>
        <p:spPr bwMode="auto">
          <a:xfrm>
            <a:off x="1524001" y="2573339"/>
            <a:ext cx="696913" cy="276225"/>
          </a:xfrm>
          <a:prstGeom prst="rect">
            <a:avLst/>
          </a:prstGeom>
          <a:noFill/>
          <a:ln w="9525">
            <a:noFill/>
            <a:miter lim="800000"/>
            <a:headEnd/>
            <a:tailEnd/>
          </a:ln>
        </p:spPr>
        <p:txBody>
          <a:bodyPr wrap="none">
            <a:spAutoFit/>
          </a:bodyPr>
          <a:lstStyle/>
          <a:p>
            <a:pPr fontAlgn="base">
              <a:spcBef>
                <a:spcPct val="0"/>
              </a:spcBef>
              <a:spcAft>
                <a:spcPct val="0"/>
              </a:spcAft>
            </a:pPr>
            <a:r>
              <a:rPr lang="en-US" sz="1200" b="1" dirty="0">
                <a:solidFill>
                  <a:srgbClr val="000020"/>
                </a:solidFill>
                <a:latin typeface="Arial" pitchFamily="34" charset="0"/>
                <a:cs typeface="Arial" pitchFamily="34" charset="0"/>
              </a:rPr>
              <a:t>Closed</a:t>
            </a:r>
            <a:endParaRPr lang="en-US" sz="1600" b="1" dirty="0">
              <a:solidFill>
                <a:srgbClr val="000020"/>
              </a:solidFill>
              <a:latin typeface="Arial" pitchFamily="34" charset="0"/>
              <a:cs typeface="Arial" pitchFamily="34" charset="0"/>
            </a:endParaRPr>
          </a:p>
        </p:txBody>
      </p:sp>
      <p:sp>
        <p:nvSpPr>
          <p:cNvPr id="3090" name="Rectangle 23"/>
          <p:cNvSpPr>
            <a:spLocks noChangeArrowheads="1"/>
          </p:cNvSpPr>
          <p:nvPr>
            <p:custDataLst>
              <p:tags r:id="rId18"/>
            </p:custDataLst>
          </p:nvPr>
        </p:nvSpPr>
        <p:spPr bwMode="auto">
          <a:xfrm>
            <a:off x="1524000" y="2111376"/>
            <a:ext cx="579438" cy="277813"/>
          </a:xfrm>
          <a:prstGeom prst="rect">
            <a:avLst/>
          </a:prstGeom>
          <a:noFill/>
          <a:ln w="9525">
            <a:noFill/>
            <a:miter lim="800000"/>
            <a:headEnd/>
            <a:tailEnd/>
          </a:ln>
        </p:spPr>
        <p:txBody>
          <a:bodyPr wrap="none">
            <a:spAutoFit/>
          </a:bodyPr>
          <a:lstStyle/>
          <a:p>
            <a:pPr fontAlgn="base">
              <a:spcBef>
                <a:spcPct val="0"/>
              </a:spcBef>
              <a:spcAft>
                <a:spcPct val="0"/>
              </a:spcAft>
            </a:pPr>
            <a:r>
              <a:rPr lang="en-US" sz="1200" b="1" dirty="0">
                <a:solidFill>
                  <a:srgbClr val="000020"/>
                </a:solidFill>
                <a:latin typeface="Arial" pitchFamily="34" charset="0"/>
                <a:cs typeface="Arial" pitchFamily="34" charset="0"/>
              </a:rPr>
              <a:t>Open</a:t>
            </a:r>
            <a:endParaRPr lang="en-US" sz="1600" dirty="0">
              <a:solidFill>
                <a:srgbClr val="E0E0E0"/>
              </a:solidFill>
              <a:latin typeface="Arial" pitchFamily="34" charset="0"/>
              <a:cs typeface="Arial" pitchFamily="34" charset="0"/>
            </a:endParaRPr>
          </a:p>
        </p:txBody>
      </p:sp>
      <p:cxnSp>
        <p:nvCxnSpPr>
          <p:cNvPr id="3091" name="Straight Connector 25"/>
          <p:cNvCxnSpPr>
            <a:cxnSpLocks noChangeShapeType="1"/>
          </p:cNvCxnSpPr>
          <p:nvPr>
            <p:custDataLst>
              <p:tags r:id="rId19"/>
            </p:custDataLst>
          </p:nvPr>
        </p:nvCxnSpPr>
        <p:spPr bwMode="auto">
          <a:xfrm>
            <a:off x="2190751" y="2200275"/>
            <a:ext cx="4010025" cy="14288"/>
          </a:xfrm>
          <a:prstGeom prst="line">
            <a:avLst/>
          </a:prstGeom>
          <a:noFill/>
          <a:ln w="12700" algn="ctr">
            <a:solidFill>
              <a:srgbClr val="000000"/>
            </a:solidFill>
            <a:prstDash val="dashDot"/>
            <a:round/>
            <a:headEnd/>
            <a:tailEnd/>
          </a:ln>
        </p:spPr>
      </p:cxnSp>
      <p:cxnSp>
        <p:nvCxnSpPr>
          <p:cNvPr id="3092" name="Straight Connector 31"/>
          <p:cNvCxnSpPr>
            <a:cxnSpLocks noChangeShapeType="1"/>
          </p:cNvCxnSpPr>
          <p:nvPr>
            <p:custDataLst>
              <p:tags r:id="rId20"/>
            </p:custDataLst>
          </p:nvPr>
        </p:nvCxnSpPr>
        <p:spPr bwMode="auto">
          <a:xfrm>
            <a:off x="2182814" y="2720975"/>
            <a:ext cx="307975" cy="0"/>
          </a:xfrm>
          <a:prstGeom prst="line">
            <a:avLst/>
          </a:prstGeom>
          <a:noFill/>
          <a:ln w="12700" algn="ctr">
            <a:solidFill>
              <a:srgbClr val="000000"/>
            </a:solidFill>
            <a:prstDash val="dashDot"/>
            <a:round/>
            <a:headEnd/>
            <a:tailEnd/>
          </a:ln>
        </p:spPr>
      </p:cxnSp>
    </p:spTree>
    <p:custDataLst>
      <p:tags r:id="rId3"/>
    </p:custDataLst>
    <p:extLst>
      <p:ext uri="{BB962C8B-B14F-4D97-AF65-F5344CB8AC3E}">
        <p14:creationId xmlns:p14="http://schemas.microsoft.com/office/powerpoint/2010/main" val="177388465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9939" y="1226811"/>
            <a:ext cx="7772400" cy="1143000"/>
          </a:xfrm>
        </p:spPr>
        <p:txBody>
          <a:bodyPr/>
          <a:lstStyle/>
          <a:p>
            <a:r>
              <a:rPr lang="en-US" b="1" u="sng" dirty="0">
                <a:solidFill>
                  <a:schemeClr val="accent2">
                    <a:lumMod val="75000"/>
                  </a:schemeClr>
                </a:solidFill>
              </a:rPr>
              <a:t>Valves Control Flow</a:t>
            </a:r>
          </a:p>
        </p:txBody>
      </p:sp>
      <p:sp>
        <p:nvSpPr>
          <p:cNvPr id="5" name="Slide Number Placeholder 4"/>
          <p:cNvSpPr>
            <a:spLocks noGrp="1"/>
          </p:cNvSpPr>
          <p:nvPr>
            <p:ph type="sldNum" sz="quarter" idx="12"/>
          </p:nvPr>
        </p:nvSpPr>
        <p:spPr/>
        <p:txBody>
          <a:bodyPr/>
          <a:lstStyle/>
          <a:p>
            <a:fld id="{55F5C139-4729-4738-96B0-1BB171801B55}" type="slidenum">
              <a:rPr lang="en-US" smtClean="0"/>
              <a:pPr/>
              <a:t>14</a:t>
            </a:fld>
            <a:endParaRPr lang="en-US"/>
          </a:p>
        </p:txBody>
      </p:sp>
      <p:sp>
        <p:nvSpPr>
          <p:cNvPr id="3" name="TextBox 2"/>
          <p:cNvSpPr txBox="1"/>
          <p:nvPr/>
        </p:nvSpPr>
        <p:spPr>
          <a:xfrm>
            <a:off x="3693541" y="153170"/>
            <a:ext cx="4419800" cy="861774"/>
          </a:xfrm>
          <a:prstGeom prst="rect">
            <a:avLst/>
          </a:prstGeom>
          <a:noFill/>
        </p:spPr>
        <p:txBody>
          <a:bodyPr wrap="none" rtlCol="0">
            <a:spAutoFit/>
          </a:bodyPr>
          <a:lstStyle/>
          <a:p>
            <a:pPr algn="ctr" fontAlgn="base">
              <a:spcBef>
                <a:spcPct val="0"/>
              </a:spcBef>
              <a:spcAft>
                <a:spcPct val="0"/>
              </a:spcAft>
            </a:pPr>
            <a:r>
              <a:rPr lang="en-US" sz="3200" b="1" dirty="0">
                <a:solidFill>
                  <a:srgbClr val="333399">
                    <a:lumMod val="75000"/>
                  </a:srgbClr>
                </a:solidFill>
              </a:rPr>
              <a:t>Channels are Devices</a:t>
            </a:r>
            <a:endParaRPr lang="en-US" sz="2800" b="1" dirty="0">
              <a:solidFill>
                <a:srgbClr val="333399">
                  <a:lumMod val="75000"/>
                </a:srgbClr>
              </a:solidFill>
            </a:endParaRPr>
          </a:p>
          <a:p>
            <a:pPr algn="ctr" fontAlgn="base">
              <a:spcBef>
                <a:spcPct val="0"/>
              </a:spcBef>
              <a:spcAft>
                <a:spcPct val="0"/>
              </a:spcAft>
            </a:pPr>
            <a:r>
              <a:rPr lang="en-US" b="1" dirty="0">
                <a:solidFill>
                  <a:srgbClr val="333399">
                    <a:lumMod val="75000"/>
                  </a:srgbClr>
                </a:solidFill>
              </a:rPr>
              <a:t>Channels are (nano) valves</a:t>
            </a:r>
          </a:p>
        </p:txBody>
      </p:sp>
      <p:grpSp>
        <p:nvGrpSpPr>
          <p:cNvPr id="8" name="Group 7"/>
          <p:cNvGrpSpPr/>
          <p:nvPr/>
        </p:nvGrpSpPr>
        <p:grpSpPr>
          <a:xfrm>
            <a:off x="2322989" y="2575241"/>
            <a:ext cx="7366301" cy="3785652"/>
            <a:chOff x="798989" y="2744923"/>
            <a:chExt cx="7366301" cy="3785652"/>
          </a:xfrm>
        </p:grpSpPr>
        <p:sp>
          <p:nvSpPr>
            <p:cNvPr id="6" name="TextBox 5"/>
            <p:cNvSpPr txBox="1"/>
            <p:nvPr/>
          </p:nvSpPr>
          <p:spPr bwMode="auto">
            <a:xfrm>
              <a:off x="798989" y="2744923"/>
              <a:ext cx="7366301" cy="3785652"/>
            </a:xfrm>
            <a:prstGeom prst="rect">
              <a:avLst/>
            </a:prstGeom>
            <a:noFill/>
            <a:ln w="19050">
              <a:solidFill>
                <a:srgbClr val="002060"/>
              </a:solidFill>
              <a:miter lim="800000"/>
              <a:headEnd/>
              <a:tailEnd/>
            </a:ln>
          </p:spPr>
          <p:txBody>
            <a:bodyPr wrap="square" rtlCol="0">
              <a:spAutoFit/>
            </a:bodyPr>
            <a:lstStyle/>
            <a:p>
              <a:pPr algn="ctr" fontAlgn="base">
                <a:spcBef>
                  <a:spcPct val="0"/>
                </a:spcBef>
                <a:spcAft>
                  <a:spcPct val="0"/>
                </a:spcAft>
              </a:pPr>
              <a:r>
                <a:rPr lang="en-US" sz="3600" b="1" dirty="0">
                  <a:solidFill>
                    <a:srgbClr val="333399">
                      <a:lumMod val="75000"/>
                    </a:srgbClr>
                  </a:solidFill>
                </a:rPr>
                <a:t>Classical Theory &amp; Simulations </a:t>
              </a:r>
              <a:br>
                <a:rPr lang="en-US" sz="3600" b="1" dirty="0">
                  <a:solidFill>
                    <a:srgbClr val="333399">
                      <a:lumMod val="75000"/>
                    </a:srgbClr>
                  </a:solidFill>
                </a:rPr>
              </a:br>
              <a:r>
                <a:rPr lang="en-US" sz="2800" b="1" dirty="0">
                  <a:solidFill>
                    <a:srgbClr val="333399">
                      <a:lumMod val="75000"/>
                    </a:srgbClr>
                  </a:solidFill>
                </a:rPr>
                <a:t>NOT designed for valves or flow</a:t>
              </a:r>
            </a:p>
            <a:p>
              <a:pPr algn="ctr" fontAlgn="base">
                <a:spcBef>
                  <a:spcPct val="0"/>
                </a:spcBef>
                <a:spcAft>
                  <a:spcPct val="0"/>
                </a:spcAft>
              </a:pPr>
              <a:endParaRPr lang="en-US" sz="2400" b="1" dirty="0">
                <a:solidFill>
                  <a:srgbClr val="333399">
                    <a:lumMod val="75000"/>
                  </a:srgbClr>
                </a:solidFill>
              </a:endParaRPr>
            </a:p>
            <a:p>
              <a:pPr algn="ctr" fontAlgn="base">
                <a:spcBef>
                  <a:spcPct val="0"/>
                </a:spcBef>
                <a:spcAft>
                  <a:spcPct val="0"/>
                </a:spcAft>
              </a:pPr>
              <a:r>
                <a:rPr lang="en-US" sz="2000" b="1" dirty="0">
                  <a:solidFill>
                    <a:srgbClr val="333399">
                      <a:lumMod val="75000"/>
                    </a:srgbClr>
                  </a:solidFill>
                </a:rPr>
                <a:t>Thermodynamics, Statistical Mechanics do not allow flow</a:t>
              </a:r>
            </a:p>
            <a:p>
              <a:pPr algn="ctr" fontAlgn="base">
                <a:spcBef>
                  <a:spcPct val="0"/>
                </a:spcBef>
                <a:spcAft>
                  <a:spcPct val="0"/>
                </a:spcAft>
              </a:pPr>
              <a:endParaRPr lang="en-US" sz="2000" b="1" dirty="0">
                <a:solidFill>
                  <a:srgbClr val="333399">
                    <a:lumMod val="75000"/>
                  </a:srgbClr>
                </a:solidFill>
              </a:endParaRPr>
            </a:p>
            <a:p>
              <a:pPr algn="ctr" fontAlgn="base">
                <a:spcBef>
                  <a:spcPct val="0"/>
                </a:spcBef>
                <a:spcAft>
                  <a:spcPct val="0"/>
                </a:spcAft>
              </a:pPr>
              <a:r>
                <a:rPr lang="en-US" sz="2000" b="1" u="sng" dirty="0">
                  <a:solidFill>
                    <a:srgbClr val="333399">
                      <a:lumMod val="75000"/>
                    </a:srgbClr>
                  </a:solidFill>
                  <a:latin typeface="Arial Black" panose="020B0A04020102020204" pitchFamily="34" charset="0"/>
                </a:rPr>
                <a:t>Rate and Markov Models do not Conserve Current</a:t>
              </a:r>
            </a:p>
            <a:p>
              <a:pPr algn="ctr" fontAlgn="base">
                <a:spcBef>
                  <a:spcPct val="0"/>
                </a:spcBef>
                <a:spcAft>
                  <a:spcPct val="0"/>
                </a:spcAft>
              </a:pPr>
              <a:endParaRPr lang="en-US" sz="2000" b="1" dirty="0">
                <a:solidFill>
                  <a:srgbClr val="333399">
                    <a:lumMod val="75000"/>
                  </a:srgbClr>
                </a:solidFill>
                <a:latin typeface="Arial Black" panose="020B0A04020102020204" pitchFamily="34" charset="0"/>
              </a:endParaRPr>
            </a:p>
            <a:p>
              <a:pPr algn="ctr" fontAlgn="base">
                <a:spcBef>
                  <a:spcPct val="0"/>
                </a:spcBef>
                <a:spcAft>
                  <a:spcPct val="0"/>
                </a:spcAft>
              </a:pPr>
              <a:r>
                <a:rPr lang="en-US" sz="1600" i="1" dirty="0">
                  <a:solidFill>
                    <a:srgbClr val="333399">
                      <a:lumMod val="75000"/>
                    </a:srgbClr>
                  </a:solidFill>
                </a:rPr>
                <a:t> </a:t>
              </a:r>
            </a:p>
            <a:p>
              <a:pPr algn="ctr" fontAlgn="base">
                <a:spcBef>
                  <a:spcPct val="0"/>
                </a:spcBef>
                <a:spcAft>
                  <a:spcPct val="0"/>
                </a:spcAft>
              </a:pPr>
              <a:endParaRPr lang="en-US" sz="2000" b="1" dirty="0">
                <a:solidFill>
                  <a:srgbClr val="333399">
                    <a:lumMod val="75000"/>
                  </a:srgbClr>
                </a:solidFill>
              </a:endParaRPr>
            </a:p>
            <a:p>
              <a:pPr algn="ctr" fontAlgn="base">
                <a:spcBef>
                  <a:spcPct val="0"/>
                </a:spcBef>
                <a:spcAft>
                  <a:spcPct val="0"/>
                </a:spcAft>
              </a:pPr>
              <a:br>
                <a:rPr lang="en-US" sz="1200" i="1" dirty="0">
                  <a:solidFill>
                    <a:srgbClr val="333399">
                      <a:lumMod val="75000"/>
                    </a:srgbClr>
                  </a:solidFill>
                  <a:latin typeface="Times New Roman" panose="02020603050405020304" pitchFamily="18" charset="0"/>
                  <a:cs typeface="Times New Roman" panose="02020603050405020304" pitchFamily="18" charset="0"/>
                </a:rPr>
              </a:br>
              <a:r>
                <a:rPr lang="en-US" sz="1200" i="1" dirty="0">
                  <a:solidFill>
                    <a:srgbClr val="333399">
                      <a:lumMod val="75000"/>
                    </a:srgbClr>
                  </a:solidFill>
                  <a:latin typeface="Times New Roman" panose="02020603050405020304" pitchFamily="18" charset="0"/>
                  <a:cs typeface="Times New Roman" panose="02020603050405020304" pitchFamily="18" charset="0"/>
                </a:rPr>
                <a:t>                </a:t>
              </a:r>
              <a:r>
                <a:rPr lang="en-US" sz="1200" i="1" dirty="0">
                  <a:solidFill>
                    <a:srgbClr val="002060"/>
                  </a:solidFill>
                  <a:latin typeface="Times New Roman" panose="02020603050405020304" pitchFamily="18" charset="0"/>
                  <a:cs typeface="Times New Roman" panose="02020603050405020304" pitchFamily="18" charset="0"/>
                </a:rPr>
                <a:t>I</a:t>
              </a:r>
              <a:r>
                <a:rPr lang="en-US" sz="1200" i="1" baseline="-25000" dirty="0">
                  <a:solidFill>
                    <a:srgbClr val="002060"/>
                  </a:solidFill>
                  <a:latin typeface="Times New Roman" panose="02020603050405020304" pitchFamily="18" charset="0"/>
                  <a:cs typeface="Times New Roman" panose="02020603050405020304" pitchFamily="18" charset="0"/>
                </a:rPr>
                <a:t>AB  </a:t>
              </a:r>
              <a:r>
                <a:rPr lang="en-US" sz="1200" dirty="0">
                  <a:solidFill>
                    <a:srgbClr val="002060"/>
                  </a:solidFill>
                  <a:latin typeface="Times New Roman" panose="02020603050405020304" pitchFamily="18" charset="0"/>
                  <a:cs typeface="Times New Roman" panose="02020603050405020304" pitchFamily="18" charset="0"/>
                </a:rPr>
                <a:t>is a unidirectional current, </a:t>
              </a:r>
            </a:p>
            <a:p>
              <a:pPr algn="ctr" fontAlgn="base">
                <a:spcBef>
                  <a:spcPct val="0"/>
                </a:spcBef>
                <a:spcAft>
                  <a:spcPct val="0"/>
                </a:spcAft>
              </a:pPr>
              <a:r>
                <a:rPr lang="en-US" sz="1200" dirty="0">
                  <a:solidFill>
                    <a:srgbClr val="002060"/>
                  </a:solidFill>
                  <a:latin typeface="Times New Roman" panose="02020603050405020304" pitchFamily="18" charset="0"/>
                  <a:cs typeface="Times New Roman" panose="02020603050405020304" pitchFamily="18" charset="0"/>
                </a:rPr>
                <a:t>                           into an absorbing boundary condition</a:t>
              </a:r>
              <a:r>
                <a:rPr lang="en-US" sz="1200" baseline="-25000" dirty="0">
                  <a:solidFill>
                    <a:srgbClr val="333399">
                      <a:lumMod val="75000"/>
                    </a:srgbClr>
                  </a:solidFill>
                  <a:latin typeface="Times New Roman" panose="02020603050405020304" pitchFamily="18" charset="0"/>
                  <a:cs typeface="Times New Roman" panose="02020603050405020304" pitchFamily="18" charset="0"/>
                </a:rPr>
                <a:t>	</a:t>
              </a:r>
              <a:endParaRPr lang="en-US" sz="1200" dirty="0">
                <a:solidFill>
                  <a:srgbClr val="333399">
                    <a:lumMod val="75000"/>
                  </a:srgbClr>
                </a:solidFill>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nvGraphicFramePr>
          <p:xfrm>
            <a:off x="3472701" y="5165895"/>
            <a:ext cx="2171700" cy="508000"/>
          </p:xfrm>
          <a:graphic>
            <a:graphicData uri="http://schemas.openxmlformats.org/presentationml/2006/ole">
              <mc:AlternateContent xmlns:mc="http://schemas.openxmlformats.org/markup-compatibility/2006">
                <mc:Choice xmlns:v="urn:schemas-microsoft-com:vml" Requires="v">
                  <p:oleObj spid="_x0000_s2216" name="Equation" r:id="rId3" imgW="2171520" imgH="507960" progId="Equation.DSMT4">
                    <p:embed/>
                  </p:oleObj>
                </mc:Choice>
                <mc:Fallback>
                  <p:oleObj name="Equation" r:id="rId3" imgW="2171520" imgH="507960" progId="Equation.DSMT4">
                    <p:embed/>
                    <p:pic>
                      <p:nvPicPr>
                        <p:cNvPr id="4" name="Object 3"/>
                        <p:cNvPicPr/>
                        <p:nvPr/>
                      </p:nvPicPr>
                      <p:blipFill>
                        <a:blip r:embed="rId4"/>
                        <a:stretch>
                          <a:fillRect/>
                        </a:stretch>
                      </p:blipFill>
                      <p:spPr>
                        <a:xfrm>
                          <a:off x="3472701" y="5165895"/>
                          <a:ext cx="2171700" cy="5080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3675901" y="5682310"/>
            <a:ext cx="1765300" cy="279400"/>
          </p:xfrm>
          <a:graphic>
            <a:graphicData uri="http://schemas.openxmlformats.org/presentationml/2006/ole">
              <mc:AlternateContent xmlns:mc="http://schemas.openxmlformats.org/markup-compatibility/2006">
                <mc:Choice xmlns:v="urn:schemas-microsoft-com:vml" Requires="v">
                  <p:oleObj spid="_x0000_s2217" name="Equation" r:id="rId5" imgW="1765080" imgH="279360" progId="Equation.DSMT4">
                    <p:embed/>
                  </p:oleObj>
                </mc:Choice>
                <mc:Fallback>
                  <p:oleObj name="Equation" r:id="rId5" imgW="1765080" imgH="279360" progId="Equation.DSMT4">
                    <p:embed/>
                    <p:pic>
                      <p:nvPicPr>
                        <p:cNvPr id="7" name="Object 6"/>
                        <p:cNvPicPr/>
                        <p:nvPr/>
                      </p:nvPicPr>
                      <p:blipFill>
                        <a:blip r:embed="rId6"/>
                        <a:stretch>
                          <a:fillRect/>
                        </a:stretch>
                      </p:blipFill>
                      <p:spPr>
                        <a:xfrm>
                          <a:off x="3675901" y="5682310"/>
                          <a:ext cx="1765300" cy="279400"/>
                        </a:xfrm>
                        <a:prstGeom prst="rect">
                          <a:avLst/>
                        </a:prstGeom>
                      </p:spPr>
                    </p:pic>
                  </p:oleObj>
                </mc:Fallback>
              </mc:AlternateContent>
            </a:graphicData>
          </a:graphic>
        </p:graphicFrame>
      </p:grpSp>
    </p:spTree>
    <p:extLst>
      <p:ext uri="{BB962C8B-B14F-4D97-AF65-F5344CB8AC3E}">
        <p14:creationId xmlns:p14="http://schemas.microsoft.com/office/powerpoint/2010/main" val="2907837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Slide Number Placeholder 4"/>
          <p:cNvSpPr>
            <a:spLocks noGrp="1"/>
          </p:cNvSpPr>
          <p:nvPr>
            <p:ph type="sldNum" sz="quarter" idx="12"/>
            <p:custDataLst>
              <p:tags r:id="rId2"/>
            </p:custDataLst>
          </p:nvPr>
        </p:nvSpPr>
        <p:spPr>
          <a:xfrm>
            <a:off x="8202046" y="6195569"/>
            <a:ext cx="210642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r" eaLnBrk="1" hangingPunct="1">
              <a:spcBef>
                <a:spcPct val="0"/>
              </a:spcBef>
              <a:buFontTx/>
              <a:buNone/>
            </a:pPr>
            <a:fld id="{1E66C6A9-863D-48C4-A21E-86EA09126C65}" type="slidenum">
              <a:rPr lang="en-US" altLang="en-US" sz="1400">
                <a:solidFill>
                  <a:srgbClr val="333399">
                    <a:lumMod val="50000"/>
                  </a:srgbClr>
                </a:solidFill>
              </a:rPr>
              <a:pPr algn="r" eaLnBrk="1" hangingPunct="1">
                <a:spcBef>
                  <a:spcPct val="0"/>
                </a:spcBef>
                <a:buFontTx/>
                <a:buNone/>
              </a:pPr>
              <a:t>15</a:t>
            </a:fld>
            <a:endParaRPr lang="en-US" altLang="en-US" sz="1400" dirty="0">
              <a:solidFill>
                <a:srgbClr val="333399">
                  <a:lumMod val="50000"/>
                </a:srgbClr>
              </a:solidFill>
            </a:endParaRPr>
          </a:p>
        </p:txBody>
      </p:sp>
      <p:sp>
        <p:nvSpPr>
          <p:cNvPr id="6" name="TextBox 5"/>
          <p:cNvSpPr txBox="1"/>
          <p:nvPr/>
        </p:nvSpPr>
        <p:spPr>
          <a:xfrm>
            <a:off x="2243091" y="0"/>
            <a:ext cx="7705818" cy="6047809"/>
          </a:xfrm>
          <a:prstGeom prst="rect">
            <a:avLst/>
          </a:prstGeom>
          <a:noFill/>
        </p:spPr>
        <p:txBody>
          <a:bodyPr wrap="square" rtlCol="0">
            <a:spAutoFit/>
          </a:bodyPr>
          <a:lstStyle/>
          <a:p>
            <a:pPr algn="ctr" fontAlgn="base">
              <a:spcBef>
                <a:spcPct val="0"/>
              </a:spcBef>
              <a:spcAft>
                <a:spcPct val="0"/>
              </a:spcAft>
            </a:pPr>
            <a:r>
              <a:rPr lang="en-US" sz="3600" b="1" dirty="0">
                <a:solidFill>
                  <a:srgbClr val="002060"/>
                </a:solidFill>
                <a:latin typeface="Arial Black" panose="020B0A04020102020204" pitchFamily="34" charset="0"/>
              </a:rPr>
              <a:t>Devices</a:t>
            </a:r>
            <a:br>
              <a:rPr lang="en-US" sz="3200" b="1" dirty="0">
                <a:solidFill>
                  <a:srgbClr val="002060"/>
                </a:solidFill>
                <a:latin typeface="Arial Black" panose="020B0A04020102020204" pitchFamily="34" charset="0"/>
              </a:rPr>
            </a:br>
            <a:r>
              <a:rPr lang="en-US" sz="2000" b="1" dirty="0">
                <a:solidFill>
                  <a:srgbClr val="002060"/>
                </a:solidFill>
              </a:rPr>
              <a:t>have</a:t>
            </a:r>
            <a:br>
              <a:rPr lang="en-US" sz="2800" b="1" dirty="0">
                <a:solidFill>
                  <a:srgbClr val="002060"/>
                </a:solidFill>
              </a:rPr>
            </a:br>
            <a:r>
              <a:rPr lang="en-US" sz="2800" b="1" dirty="0">
                <a:solidFill>
                  <a:srgbClr val="C00000"/>
                </a:solidFill>
              </a:rPr>
              <a:t>INPUTS</a:t>
            </a:r>
          </a:p>
          <a:p>
            <a:pPr algn="ctr" fontAlgn="base">
              <a:spcBef>
                <a:spcPct val="0"/>
              </a:spcBef>
              <a:spcAft>
                <a:spcPct val="0"/>
              </a:spcAft>
            </a:pPr>
            <a:r>
              <a:rPr lang="en-US" sz="2800" b="1" dirty="0">
                <a:solidFill>
                  <a:srgbClr val="C00000"/>
                </a:solidFill>
              </a:rPr>
              <a:t>OUTPUTS</a:t>
            </a:r>
          </a:p>
          <a:p>
            <a:pPr fontAlgn="base">
              <a:spcBef>
                <a:spcPct val="0"/>
              </a:spcBef>
              <a:spcAft>
                <a:spcPct val="0"/>
              </a:spcAft>
            </a:pPr>
            <a:r>
              <a:rPr lang="en-US" sz="2000" b="1" dirty="0">
                <a:solidFill>
                  <a:srgbClr val="C00000"/>
                </a:solidFill>
              </a:rPr>
              <a:t>	  connected by</a:t>
            </a:r>
            <a:r>
              <a:rPr lang="en-US" sz="2800" b="1" dirty="0">
                <a:solidFill>
                  <a:srgbClr val="C00000"/>
                </a:solidFill>
              </a:rPr>
              <a:t>	     LAWS</a:t>
            </a:r>
          </a:p>
          <a:p>
            <a:pPr fontAlgn="base">
              <a:spcBef>
                <a:spcPct val="0"/>
              </a:spcBef>
              <a:spcAft>
                <a:spcPct val="0"/>
              </a:spcAft>
            </a:pPr>
            <a:r>
              <a:rPr lang="en-US" sz="2000" b="1" dirty="0">
                <a:solidFill>
                  <a:srgbClr val="C00000"/>
                </a:solidFill>
              </a:rPr>
              <a:t>		involving </a:t>
            </a:r>
            <a:r>
              <a:rPr lang="en-US" sz="2800" b="1" dirty="0">
                <a:solidFill>
                  <a:srgbClr val="C00000"/>
                </a:solidFill>
              </a:rPr>
              <a:t>   FLOW</a:t>
            </a:r>
          </a:p>
          <a:p>
            <a:pPr fontAlgn="base">
              <a:spcBef>
                <a:spcPct val="0"/>
              </a:spcBef>
              <a:spcAft>
                <a:spcPct val="0"/>
              </a:spcAft>
            </a:pPr>
            <a:r>
              <a:rPr lang="en-US" sz="2000" b="1" dirty="0">
                <a:solidFill>
                  <a:srgbClr val="C00000"/>
                </a:solidFill>
              </a:rPr>
              <a:t>		from</a:t>
            </a:r>
            <a:r>
              <a:rPr lang="en-US" sz="2800" b="1" dirty="0">
                <a:solidFill>
                  <a:srgbClr val="C00000"/>
                </a:solidFill>
              </a:rPr>
              <a:t>    POWER SUPPLIES</a:t>
            </a:r>
          </a:p>
          <a:p>
            <a:pPr fontAlgn="base">
              <a:spcBef>
                <a:spcPct val="0"/>
              </a:spcBef>
              <a:spcAft>
                <a:spcPct val="0"/>
              </a:spcAft>
            </a:pPr>
            <a:endParaRPr lang="en-US" b="1" dirty="0">
              <a:solidFill>
                <a:srgbClr val="002060"/>
              </a:solidFill>
            </a:endParaRPr>
          </a:p>
          <a:p>
            <a:pPr algn="ctr" fontAlgn="base">
              <a:spcBef>
                <a:spcPct val="0"/>
              </a:spcBef>
              <a:spcAft>
                <a:spcPct val="0"/>
              </a:spcAft>
            </a:pPr>
            <a:r>
              <a:rPr lang="en-US" b="1" dirty="0">
                <a:solidFill>
                  <a:srgbClr val="002060"/>
                </a:solidFill>
              </a:rPr>
              <a:t>so </a:t>
            </a:r>
          </a:p>
          <a:p>
            <a:pPr algn="ctr" fontAlgn="base">
              <a:spcBef>
                <a:spcPct val="0"/>
              </a:spcBef>
              <a:spcAft>
                <a:spcPct val="0"/>
              </a:spcAft>
            </a:pPr>
            <a:r>
              <a:rPr lang="en-US" sz="2400" b="1" dirty="0">
                <a:solidFill>
                  <a:srgbClr val="002060"/>
                </a:solidFill>
              </a:rPr>
              <a:t>Analysis of Devices</a:t>
            </a:r>
          </a:p>
          <a:p>
            <a:pPr algn="ctr" fontAlgn="base">
              <a:spcBef>
                <a:spcPct val="0"/>
              </a:spcBef>
              <a:spcAft>
                <a:spcPct val="0"/>
              </a:spcAft>
            </a:pPr>
            <a:r>
              <a:rPr lang="en-US" sz="2400" b="1" dirty="0">
                <a:solidFill>
                  <a:srgbClr val="002060"/>
                </a:solidFill>
              </a:rPr>
              <a:t>must be</a:t>
            </a:r>
          </a:p>
          <a:p>
            <a:pPr algn="ctr" fontAlgn="base">
              <a:spcBef>
                <a:spcPct val="0"/>
              </a:spcBef>
              <a:spcAft>
                <a:spcPct val="0"/>
              </a:spcAft>
            </a:pPr>
            <a:r>
              <a:rPr lang="en-US" sz="2400" b="1" dirty="0">
                <a:solidFill>
                  <a:srgbClr val="002060"/>
                </a:solidFill>
              </a:rPr>
              <a:t>NONEQUILIBRIUM with spatially</a:t>
            </a:r>
          </a:p>
          <a:p>
            <a:pPr algn="ctr" fontAlgn="base">
              <a:spcBef>
                <a:spcPct val="0"/>
              </a:spcBef>
              <a:spcAft>
                <a:spcPct val="0"/>
              </a:spcAft>
            </a:pPr>
            <a:r>
              <a:rPr lang="en-US" sz="2400" b="1" dirty="0">
                <a:solidFill>
                  <a:srgbClr val="002060"/>
                </a:solidFill>
              </a:rPr>
              <a:t>non-uniform </a:t>
            </a:r>
            <a:r>
              <a:rPr lang="en-US" sz="2000" b="1" dirty="0">
                <a:solidFill>
                  <a:srgbClr val="002060"/>
                </a:solidFill>
              </a:rPr>
              <a:t>BOUNDARY CONDITIONS</a:t>
            </a:r>
          </a:p>
          <a:p>
            <a:pPr algn="ctr" fontAlgn="base">
              <a:spcBef>
                <a:spcPct val="0"/>
              </a:spcBef>
              <a:spcAft>
                <a:spcPct val="0"/>
              </a:spcAft>
            </a:pPr>
            <a:endParaRPr lang="en-US" sz="1600" b="1" dirty="0">
              <a:solidFill>
                <a:srgbClr val="002060"/>
              </a:solidFill>
            </a:endParaRPr>
          </a:p>
          <a:p>
            <a:pPr algn="ctr" fontAlgn="base">
              <a:spcBef>
                <a:spcPct val="0"/>
              </a:spcBef>
              <a:spcAft>
                <a:spcPct val="0"/>
              </a:spcAft>
            </a:pPr>
            <a:r>
              <a:rPr lang="en-US" sz="1600" b="1" dirty="0">
                <a:solidFill>
                  <a:srgbClr val="002060"/>
                </a:solidFill>
              </a:rPr>
              <a:t>Thermodynamics, Statistical Mechanics, Molecular Dynamics have</a:t>
            </a:r>
          </a:p>
          <a:p>
            <a:pPr algn="ctr" fontAlgn="base">
              <a:spcBef>
                <a:spcPct val="0"/>
              </a:spcBef>
              <a:spcAft>
                <a:spcPct val="0"/>
              </a:spcAft>
            </a:pPr>
            <a:r>
              <a:rPr lang="en-US" sz="1600" b="1" dirty="0">
                <a:solidFill>
                  <a:srgbClr val="002F5F"/>
                </a:solidFill>
              </a:rPr>
              <a:t>No inputs, outputs, flows, or power supplies </a:t>
            </a:r>
            <a:br>
              <a:rPr lang="en-US" sz="1600" b="1" dirty="0">
                <a:solidFill>
                  <a:srgbClr val="C00000"/>
                </a:solidFill>
              </a:rPr>
            </a:br>
            <a:r>
              <a:rPr lang="en-US" sz="1100" b="1" dirty="0">
                <a:solidFill>
                  <a:srgbClr val="002060"/>
                </a:solidFill>
              </a:rPr>
              <a:t>i.e., Power Supply = spatially nonuniform inhomogeneous Dirichlet conditions</a:t>
            </a:r>
          </a:p>
        </p:txBody>
      </p:sp>
    </p:spTree>
    <p:custDataLst>
      <p:tags r:id="rId1"/>
    </p:custDataLst>
    <p:extLst>
      <p:ext uri="{BB962C8B-B14F-4D97-AF65-F5344CB8AC3E}">
        <p14:creationId xmlns:p14="http://schemas.microsoft.com/office/powerpoint/2010/main" val="663709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2430" y="145735"/>
            <a:ext cx="7772400" cy="1470025"/>
          </a:xfrm>
        </p:spPr>
        <p:txBody>
          <a:bodyPr/>
          <a:lstStyle/>
          <a:p>
            <a:r>
              <a:rPr lang="en-US" dirty="0">
                <a:solidFill>
                  <a:schemeClr val="accent2">
                    <a:lumMod val="75000"/>
                  </a:schemeClr>
                </a:solidFill>
                <a:latin typeface="Arial Black" panose="020B0A04020102020204" pitchFamily="34" charset="0"/>
              </a:rPr>
              <a:t>Poisson Fermi Approach to Ion Channels</a:t>
            </a:r>
          </a:p>
        </p:txBody>
      </p:sp>
      <p:sp>
        <p:nvSpPr>
          <p:cNvPr id="3" name="Subtitle 2"/>
          <p:cNvSpPr>
            <a:spLocks noGrp="1"/>
          </p:cNvSpPr>
          <p:nvPr>
            <p:ph type="subTitle" idx="1"/>
          </p:nvPr>
        </p:nvSpPr>
        <p:spPr>
          <a:xfrm>
            <a:off x="2675620" y="1419685"/>
            <a:ext cx="6400800" cy="1175706"/>
          </a:xfrm>
        </p:spPr>
        <p:txBody>
          <a:bodyPr>
            <a:spAutoFit/>
          </a:bodyPr>
          <a:lstStyle/>
          <a:p>
            <a:r>
              <a:rPr lang="en-US" dirty="0">
                <a:solidFill>
                  <a:schemeClr val="accent2">
                    <a:lumMod val="75000"/>
                  </a:schemeClr>
                </a:solidFill>
              </a:rPr>
              <a:t>Bob Eisenberg</a:t>
            </a:r>
          </a:p>
          <a:p>
            <a:r>
              <a:rPr lang="en-US" dirty="0">
                <a:solidFill>
                  <a:schemeClr val="accent2">
                    <a:lumMod val="75000"/>
                  </a:schemeClr>
                </a:solidFill>
              </a:rPr>
              <a:t>Jinn-Liang Liu</a:t>
            </a:r>
          </a:p>
        </p:txBody>
      </p:sp>
      <p:sp>
        <p:nvSpPr>
          <p:cNvPr id="4" name="Slide Number Placeholder 3"/>
          <p:cNvSpPr>
            <a:spLocks noGrp="1"/>
          </p:cNvSpPr>
          <p:nvPr>
            <p:ph type="sldNum" sz="quarter" idx="12"/>
          </p:nvPr>
        </p:nvSpPr>
        <p:spPr/>
        <p:txBody>
          <a:bodyPr/>
          <a:lstStyle/>
          <a:p>
            <a:pPr eaLnBrk="1" hangingPunct="1">
              <a:spcBef>
                <a:spcPts val="0"/>
              </a:spcBef>
              <a:defRPr/>
            </a:pPr>
            <a:fld id="{0B1DF597-A23F-481D-AB1A-251C9BF8C3F7}" type="slidenum">
              <a:rPr lang="en-US" sz="1800" kern="0">
                <a:solidFill>
                  <a:sysClr val="windowText" lastClr="000000"/>
                </a:solidFill>
              </a:rPr>
              <a:pPr eaLnBrk="1" hangingPunct="1">
                <a:spcBef>
                  <a:spcPts val="0"/>
                </a:spcBef>
                <a:defRPr/>
              </a:pPr>
              <a:t>16</a:t>
            </a:fld>
            <a:endParaRPr lang="en-US" sz="1800" kern="0" dirty="0">
              <a:solidFill>
                <a:sysClr val="windowText" lastClr="000000"/>
              </a:solidFill>
            </a:endParaRPr>
          </a:p>
        </p:txBody>
      </p:sp>
      <p:grpSp>
        <p:nvGrpSpPr>
          <p:cNvPr id="6" name="Group 5"/>
          <p:cNvGrpSpPr/>
          <p:nvPr/>
        </p:nvGrpSpPr>
        <p:grpSpPr>
          <a:xfrm>
            <a:off x="4633694" y="2653985"/>
            <a:ext cx="2565969" cy="3013377"/>
            <a:chOff x="3029704" y="4009019"/>
            <a:chExt cx="1941627" cy="2389525"/>
          </a:xfrm>
        </p:grpSpPr>
        <p:sp>
          <p:nvSpPr>
            <p:cNvPr id="8" name="TextBox 7"/>
            <p:cNvSpPr txBox="1"/>
            <p:nvPr/>
          </p:nvSpPr>
          <p:spPr>
            <a:xfrm>
              <a:off x="3409289" y="4009019"/>
              <a:ext cx="1200691" cy="292870"/>
            </a:xfrm>
            <a:prstGeom prst="rect">
              <a:avLst/>
            </a:prstGeom>
            <a:noFill/>
          </p:spPr>
          <p:txBody>
            <a:bodyPr wrap="square" rtlCol="0">
              <a:spAutoFit/>
            </a:bodyPr>
            <a:lstStyle/>
            <a:p>
              <a:pPr>
                <a:defRPr/>
              </a:pPr>
              <a:r>
                <a:rPr lang="ja-JP" altLang="en-US" kern="0" dirty="0">
                  <a:solidFill>
                    <a:sysClr val="windowText" lastClr="000000"/>
                  </a:solidFill>
                </a:rPr>
                <a:t>     劉晉良</a:t>
              </a:r>
              <a:endParaRPr lang="en-US" kern="0" dirty="0">
                <a:solidFill>
                  <a:sysClr val="windowText" lastClr="00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704" y="4404441"/>
              <a:ext cx="1941627" cy="1994103"/>
            </a:xfrm>
            <a:prstGeom prst="rect">
              <a:avLst/>
            </a:prstGeom>
          </p:spPr>
        </p:pic>
      </p:grpSp>
      <p:sp>
        <p:nvSpPr>
          <p:cNvPr id="10" name="TextBox 9">
            <a:extLst>
              <a:ext uri="{FF2B5EF4-FFF2-40B4-BE49-F238E27FC236}">
                <a16:creationId xmlns:a16="http://schemas.microsoft.com/office/drawing/2014/main" id="{9845982B-C957-4E03-A54B-3BD61B4FA851}"/>
              </a:ext>
            </a:extLst>
          </p:cNvPr>
          <p:cNvSpPr txBox="1"/>
          <p:nvPr/>
        </p:nvSpPr>
        <p:spPr>
          <a:xfrm>
            <a:off x="1470438" y="6023412"/>
            <a:ext cx="8892480" cy="415498"/>
          </a:xfrm>
          <a:prstGeom prst="rect">
            <a:avLst/>
          </a:prstGeom>
          <a:noFill/>
        </p:spPr>
        <p:txBody>
          <a:bodyPr wrap="square" rtlCol="0">
            <a:spAutoFit/>
          </a:bodyPr>
          <a:lstStyle/>
          <a:p>
            <a:pPr algn="ctr">
              <a:defRPr/>
            </a:pPr>
            <a:r>
              <a:rPr lang="en-US" sz="1100" b="1" i="1" kern="0" baseline="30000" dirty="0">
                <a:solidFill>
                  <a:sysClr val="windowText" lastClr="000000"/>
                </a:solidFill>
                <a:latin typeface="Arial Black" panose="020B0A04020102020204" pitchFamily="34" charset="0"/>
              </a:rPr>
              <a:t>1</a:t>
            </a:r>
            <a:r>
              <a:rPr lang="en-US" sz="1050" b="1" i="1" kern="0" dirty="0">
                <a:solidFill>
                  <a:sysClr val="windowText" lastClr="000000"/>
                </a:solidFill>
              </a:rPr>
              <a:t>PhysRev E (2006)</a:t>
            </a:r>
            <a:r>
              <a:rPr lang="en-US" sz="1050" b="1" i="1" kern="0" baseline="30000" dirty="0">
                <a:solidFill>
                  <a:sysClr val="windowText" lastClr="000000"/>
                </a:solidFill>
              </a:rPr>
              <a:t> </a:t>
            </a:r>
            <a:r>
              <a:rPr lang="en-US" sz="1050" b="1" i="1" kern="0" dirty="0">
                <a:solidFill>
                  <a:sysClr val="windowText" lastClr="000000"/>
                </a:solidFill>
              </a:rPr>
              <a:t>73:041512    </a:t>
            </a:r>
            <a:r>
              <a:rPr lang="en-US" sz="1200" b="1" i="1" kern="0" baseline="30000" dirty="0">
                <a:solidFill>
                  <a:sysClr val="windowText" lastClr="000000"/>
                </a:solidFill>
                <a:latin typeface="Arial Black" panose="020B0A04020102020204" pitchFamily="34" charset="0"/>
              </a:rPr>
              <a:t>2</a:t>
            </a:r>
            <a:r>
              <a:rPr lang="en-US" sz="1050" b="1" i="1" kern="0" dirty="0">
                <a:solidFill>
                  <a:sysClr val="windowText" lastClr="000000"/>
                </a:solidFill>
              </a:rPr>
              <a:t>PhysRev </a:t>
            </a:r>
            <a:r>
              <a:rPr lang="en-US" sz="1050" b="1" i="1" kern="0" dirty="0" err="1">
                <a:solidFill>
                  <a:sysClr val="windowText" lastClr="000000"/>
                </a:solidFill>
              </a:rPr>
              <a:t>Ltrs</a:t>
            </a:r>
            <a:r>
              <a:rPr lang="en-US" sz="1050" b="1" i="1" kern="0" dirty="0">
                <a:solidFill>
                  <a:sysClr val="windowText" lastClr="000000"/>
                </a:solidFill>
              </a:rPr>
              <a:t> (2011) 106:046102    </a:t>
            </a:r>
            <a:r>
              <a:rPr lang="en-US" sz="1200" b="1" i="1" kern="0" baseline="30000" dirty="0">
                <a:solidFill>
                  <a:sysClr val="windowText" lastClr="000000"/>
                </a:solidFill>
                <a:latin typeface="Arial Black" panose="020B0A04020102020204" pitchFamily="34" charset="0"/>
              </a:rPr>
              <a:t>3</a:t>
            </a:r>
            <a:r>
              <a:rPr lang="fr-FR" sz="1050" b="1" i="1" kern="0" dirty="0" err="1">
                <a:solidFill>
                  <a:sysClr val="windowText" lastClr="000000"/>
                </a:solidFill>
              </a:rPr>
              <a:t>JCompPhys</a:t>
            </a:r>
            <a:r>
              <a:rPr lang="fr-FR" sz="1050" b="1" i="1" kern="0" dirty="0">
                <a:solidFill>
                  <a:sysClr val="windowText" lastClr="000000"/>
                </a:solidFill>
              </a:rPr>
              <a:t> (2013) 247:88   </a:t>
            </a:r>
            <a:r>
              <a:rPr lang="fr-FR" sz="1200" b="1" i="1" kern="0" baseline="30000" dirty="0">
                <a:solidFill>
                  <a:sysClr val="windowText" lastClr="000000"/>
                </a:solidFill>
                <a:latin typeface="Arial Black" panose="020B0A04020102020204" pitchFamily="34" charset="0"/>
              </a:rPr>
              <a:t>4</a:t>
            </a:r>
            <a:r>
              <a:rPr lang="fr-FR" sz="1050" b="1" i="1" kern="0" dirty="0">
                <a:solidFill>
                  <a:sysClr val="windowText" lastClr="000000"/>
                </a:solidFill>
              </a:rPr>
              <a:t>J </a:t>
            </a:r>
            <a:r>
              <a:rPr lang="fr-FR" sz="1050" b="1" i="1" kern="0" dirty="0" err="1">
                <a:solidFill>
                  <a:sysClr val="windowText" lastClr="000000"/>
                </a:solidFill>
              </a:rPr>
              <a:t>PhysChem</a:t>
            </a:r>
            <a:r>
              <a:rPr lang="fr-FR" sz="1050" b="1" i="1" kern="0" dirty="0">
                <a:solidFill>
                  <a:sysClr val="windowText" lastClr="000000"/>
                </a:solidFill>
              </a:rPr>
              <a:t> B (2013) 117:12051</a:t>
            </a:r>
            <a:r>
              <a:rPr lang="en-US" sz="1050" b="1" i="1" kern="0" dirty="0">
                <a:solidFill>
                  <a:sysClr val="windowText" lastClr="000000"/>
                </a:solidFill>
              </a:rPr>
              <a:t> </a:t>
            </a:r>
            <a:r>
              <a:rPr lang="en-US" sz="1050" b="1" i="1" kern="0" baseline="30000" dirty="0">
                <a:solidFill>
                  <a:sysClr val="windowText" lastClr="000000"/>
                </a:solidFill>
                <a:latin typeface="Arial Black" panose="020B0A04020102020204" pitchFamily="34" charset="0"/>
              </a:rPr>
              <a:t>5</a:t>
            </a:r>
            <a:r>
              <a:rPr lang="en-US" sz="1050" b="1" i="1" kern="0" dirty="0">
                <a:solidFill>
                  <a:sysClr val="windowText" lastClr="000000"/>
                </a:solidFill>
              </a:rPr>
              <a:t>Molecular Based Mathematical Biology 2017 5: 116-124,  </a:t>
            </a:r>
            <a:r>
              <a:rPr lang="en-US" sz="1050" b="1" i="1" kern="0" baseline="30000" dirty="0">
                <a:solidFill>
                  <a:sysClr val="windowText" lastClr="000000"/>
                </a:solidFill>
                <a:latin typeface="Arial Black" panose="020B0A04020102020204" pitchFamily="34" charset="0"/>
              </a:rPr>
              <a:t>6</a:t>
            </a:r>
            <a:r>
              <a:rPr lang="en-US" sz="1050" b="1" i="1" kern="0" dirty="0">
                <a:solidFill>
                  <a:sysClr val="windowText" lastClr="000000"/>
                </a:solidFill>
              </a:rPr>
              <a:t>Physical Review E 2016 94(1): 012114</a:t>
            </a:r>
          </a:p>
        </p:txBody>
      </p:sp>
    </p:spTree>
    <p:extLst>
      <p:ext uri="{BB962C8B-B14F-4D97-AF65-F5344CB8AC3E}">
        <p14:creationId xmlns:p14="http://schemas.microsoft.com/office/powerpoint/2010/main" val="544224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754" y="512677"/>
            <a:ext cx="8194766" cy="5509200"/>
          </a:xfrm>
          <a:prstGeom prst="rect">
            <a:avLst/>
          </a:prstGeom>
          <a:noFill/>
        </p:spPr>
        <p:txBody>
          <a:bodyPr wrap="square" rtlCol="0">
            <a:spAutoFit/>
          </a:bodyPr>
          <a:lstStyle/>
          <a:p>
            <a:pPr algn="ctr">
              <a:defRPr/>
            </a:pPr>
            <a:r>
              <a:rPr lang="en-US" sz="3200" b="1" i="1" kern="0" dirty="0">
                <a:solidFill>
                  <a:srgbClr val="C00000"/>
                </a:solidFill>
                <a:latin typeface="Comic Sans MS" panose="030F0702030302020204" pitchFamily="66" charset="0"/>
              </a:rPr>
              <a:t>Motivation</a:t>
            </a:r>
          </a:p>
          <a:p>
            <a:pPr algn="ctr">
              <a:defRPr/>
            </a:pPr>
            <a:endParaRPr lang="en-US" sz="3200" b="1" i="1" kern="0" dirty="0">
              <a:solidFill>
                <a:srgbClr val="C00000"/>
              </a:solidFill>
              <a:latin typeface="Comic Sans MS" panose="030F0702030302020204" pitchFamily="66" charset="0"/>
            </a:endParaRPr>
          </a:p>
          <a:p>
            <a:pPr algn="ctr">
              <a:defRPr/>
            </a:pPr>
            <a:r>
              <a:rPr lang="en-US" sz="2800" kern="0" dirty="0">
                <a:solidFill>
                  <a:srgbClr val="002060"/>
                </a:solidFill>
              </a:rPr>
              <a:t> </a:t>
            </a:r>
            <a:r>
              <a:rPr lang="en-US" sz="2800" b="1" u="sng" kern="0" dirty="0">
                <a:solidFill>
                  <a:srgbClr val="002060"/>
                </a:solidFill>
              </a:rPr>
              <a:t>Largest Effect </a:t>
            </a:r>
            <a:br>
              <a:rPr lang="en-US" sz="2800" b="1" u="sng" kern="0" dirty="0">
                <a:solidFill>
                  <a:srgbClr val="002060"/>
                </a:solidFill>
              </a:rPr>
            </a:br>
            <a:r>
              <a:rPr lang="en-US" sz="2800" kern="0" dirty="0">
                <a:solidFill>
                  <a:srgbClr val="002060"/>
                </a:solidFill>
              </a:rPr>
              <a:t>of </a:t>
            </a:r>
            <a:br>
              <a:rPr lang="en-US" sz="2800" b="1" u="sng" kern="0" dirty="0">
                <a:solidFill>
                  <a:srgbClr val="002060"/>
                </a:solidFill>
              </a:rPr>
            </a:br>
            <a:r>
              <a:rPr lang="en-US" sz="2800" b="1" u="sng" kern="0" dirty="0">
                <a:solidFill>
                  <a:srgbClr val="002060"/>
                </a:solidFill>
              </a:rPr>
              <a:t>Crowded Charge</a:t>
            </a:r>
            <a:br>
              <a:rPr lang="en-US" sz="2800" b="1" u="sng" kern="0" dirty="0">
                <a:solidFill>
                  <a:srgbClr val="002060"/>
                </a:solidFill>
              </a:rPr>
            </a:br>
            <a:r>
              <a:rPr lang="en-US" sz="2800" kern="0" dirty="0">
                <a:solidFill>
                  <a:srgbClr val="002060"/>
                </a:solidFill>
              </a:rPr>
              <a:t>is </a:t>
            </a:r>
            <a:br>
              <a:rPr lang="en-US" sz="2800" b="1" u="sng" kern="0" dirty="0">
                <a:solidFill>
                  <a:srgbClr val="002060"/>
                </a:solidFill>
              </a:rPr>
            </a:br>
            <a:r>
              <a:rPr lang="en-US" sz="2800" b="1" u="sng" kern="0" dirty="0">
                <a:solidFill>
                  <a:srgbClr val="002060"/>
                </a:solidFill>
              </a:rPr>
              <a:t>Saturation</a:t>
            </a:r>
          </a:p>
          <a:p>
            <a:pPr algn="ctr">
              <a:defRPr/>
            </a:pPr>
            <a:endParaRPr lang="en-US" sz="2800" b="1" u="sng" kern="0" dirty="0">
              <a:solidFill>
                <a:srgbClr val="002060"/>
              </a:solidFill>
            </a:endParaRPr>
          </a:p>
          <a:p>
            <a:pPr algn="ctr">
              <a:defRPr/>
            </a:pPr>
            <a:endParaRPr lang="en-US" sz="2800" b="1" kern="0" dirty="0">
              <a:solidFill>
                <a:srgbClr val="002060"/>
              </a:solidFill>
            </a:endParaRPr>
          </a:p>
          <a:p>
            <a:pPr algn="ctr">
              <a:defRPr/>
            </a:pPr>
            <a:r>
              <a:rPr lang="en-US" sz="2000" b="1" kern="0" dirty="0">
                <a:solidFill>
                  <a:srgbClr val="002060"/>
                </a:solidFill>
              </a:rPr>
              <a:t> </a:t>
            </a:r>
            <a:r>
              <a:rPr lang="en-US" i="1" kern="0" dirty="0">
                <a:solidFill>
                  <a:srgbClr val="002060"/>
                </a:solidFill>
              </a:rPr>
              <a:t>Saturation cannot be described by classical Poisson Boltzmann approach </a:t>
            </a:r>
            <a:endParaRPr lang="en-US" sz="1600" kern="0" dirty="0">
              <a:solidFill>
                <a:srgbClr val="002060"/>
              </a:solidFill>
            </a:endParaRPr>
          </a:p>
          <a:p>
            <a:pPr algn="just">
              <a:defRPr/>
            </a:pPr>
            <a:endParaRPr lang="en-US" kern="0" dirty="0">
              <a:solidFill>
                <a:sysClr val="windowText" lastClr="000000"/>
              </a:solidFill>
            </a:endParaRPr>
          </a:p>
          <a:p>
            <a:pPr algn="ctr">
              <a:defRPr/>
            </a:pPr>
            <a:endParaRPr lang="en-US" i="1" kern="0" dirty="0">
              <a:solidFill>
                <a:sysClr val="windowText" lastClr="000000"/>
              </a:solidFill>
            </a:endParaRPr>
          </a:p>
          <a:p>
            <a:pPr algn="just">
              <a:defRPr/>
            </a:pPr>
            <a:endParaRPr lang="en-US" kern="0" dirty="0">
              <a:solidFill>
                <a:sysClr val="windowText" lastClr="000000"/>
              </a:solidFill>
            </a:endParaRPr>
          </a:p>
          <a:p>
            <a:pPr>
              <a:defRPr/>
            </a:pPr>
            <a:endParaRPr lang="en-US" kern="0" dirty="0">
              <a:solidFill>
                <a:sysClr val="windowText" lastClr="000000"/>
              </a:solidFill>
            </a:endParaRPr>
          </a:p>
        </p:txBody>
      </p:sp>
      <p:sp>
        <p:nvSpPr>
          <p:cNvPr id="3" name="Slide Number Placeholder 2"/>
          <p:cNvSpPr>
            <a:spLocks noGrp="1"/>
          </p:cNvSpPr>
          <p:nvPr>
            <p:ph type="sldNum" sz="quarter" idx="12"/>
          </p:nvPr>
        </p:nvSpPr>
        <p:spPr>
          <a:xfrm>
            <a:off x="8611998" y="6491681"/>
            <a:ext cx="1905000" cy="457200"/>
          </a:xfrm>
        </p:spPr>
        <p:txBody>
          <a:bodyPr/>
          <a:lstStyle/>
          <a:p>
            <a:pPr eaLnBrk="1" hangingPunct="1">
              <a:spcBef>
                <a:spcPts val="0"/>
              </a:spcBef>
              <a:defRPr/>
            </a:pPr>
            <a:fld id="{E992E85B-D96E-4C64-8DCC-FF1FED9104FA}" type="slidenum">
              <a:rPr lang="en-US" sz="1800" kern="0"/>
              <a:pPr eaLnBrk="1" hangingPunct="1">
                <a:spcBef>
                  <a:spcPts val="0"/>
                </a:spcBef>
                <a:defRPr/>
              </a:pPr>
              <a:t>17</a:t>
            </a:fld>
            <a:endParaRPr lang="en-US" sz="1800" kern="0" dirty="0"/>
          </a:p>
        </p:txBody>
      </p:sp>
    </p:spTree>
    <p:extLst>
      <p:ext uri="{BB962C8B-B14F-4D97-AF65-F5344CB8AC3E}">
        <p14:creationId xmlns:p14="http://schemas.microsoft.com/office/powerpoint/2010/main" val="3026077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0504" y="239352"/>
            <a:ext cx="8766495" cy="6617196"/>
          </a:xfrm>
          <a:prstGeom prst="rect">
            <a:avLst/>
          </a:prstGeom>
          <a:noFill/>
        </p:spPr>
        <p:txBody>
          <a:bodyPr wrap="square" rtlCol="0">
            <a:spAutoFit/>
          </a:bodyPr>
          <a:lstStyle/>
          <a:p>
            <a:pPr algn="ctr">
              <a:defRPr/>
            </a:pPr>
            <a:r>
              <a:rPr lang="en-US" sz="3200" b="1" i="1" kern="0" dirty="0">
                <a:solidFill>
                  <a:srgbClr val="C00000"/>
                </a:solidFill>
                <a:latin typeface="Comic Sans MS" panose="030F0702030302020204" pitchFamily="66" charset="0"/>
              </a:rPr>
              <a:t>Motivation</a:t>
            </a:r>
            <a:br>
              <a:rPr lang="en-US" sz="3200" b="1" i="1" kern="0" dirty="0">
                <a:solidFill>
                  <a:srgbClr val="C00000"/>
                </a:solidFill>
                <a:latin typeface="Comic Sans MS" panose="030F0702030302020204" pitchFamily="66" charset="0"/>
              </a:rPr>
            </a:br>
            <a:endParaRPr lang="en-US" sz="3200" b="1" i="1" kern="0" dirty="0">
              <a:solidFill>
                <a:srgbClr val="C00000"/>
              </a:solidFill>
              <a:latin typeface="Comic Sans MS" panose="030F0702030302020204" pitchFamily="66" charset="0"/>
            </a:endParaRPr>
          </a:p>
          <a:p>
            <a:pPr algn="ctr">
              <a:defRPr/>
            </a:pPr>
            <a:r>
              <a:rPr lang="en-US" sz="2800" kern="0" dirty="0">
                <a:solidFill>
                  <a:srgbClr val="002060"/>
                </a:solidFill>
                <a:latin typeface="Arial Black" panose="020B0A04020102020204" pitchFamily="34" charset="0"/>
              </a:rPr>
              <a:t>Natural Description of Crowded Charge </a:t>
            </a:r>
          </a:p>
          <a:p>
            <a:pPr algn="ctr">
              <a:defRPr/>
            </a:pPr>
            <a:endParaRPr lang="en-US" sz="3200" kern="0" dirty="0">
              <a:solidFill>
                <a:srgbClr val="002060"/>
              </a:solidFill>
              <a:latin typeface="Arial Black" panose="020B0A04020102020204" pitchFamily="34" charset="0"/>
            </a:endParaRPr>
          </a:p>
          <a:p>
            <a:pPr algn="ctr">
              <a:defRPr/>
            </a:pPr>
            <a:r>
              <a:rPr lang="en-US" sz="2800" kern="0" dirty="0">
                <a:solidFill>
                  <a:srgbClr val="002060"/>
                </a:solidFill>
              </a:rPr>
              <a:t>is a </a:t>
            </a:r>
          </a:p>
          <a:p>
            <a:pPr algn="ctr">
              <a:defRPr/>
            </a:pPr>
            <a:endParaRPr lang="en-US" sz="3200" kern="0" dirty="0">
              <a:solidFill>
                <a:srgbClr val="002060"/>
              </a:solidFill>
              <a:latin typeface="Arial Black" panose="020B0A04020102020204" pitchFamily="34" charset="0"/>
            </a:endParaRPr>
          </a:p>
          <a:p>
            <a:pPr algn="ctr">
              <a:defRPr/>
            </a:pPr>
            <a:r>
              <a:rPr lang="en-US" sz="3200" kern="0" dirty="0">
                <a:solidFill>
                  <a:srgbClr val="002060"/>
                </a:solidFill>
                <a:latin typeface="Arial Black" panose="020B0A04020102020204" pitchFamily="34" charset="0"/>
              </a:rPr>
              <a:t>Fermi Distribution</a:t>
            </a:r>
            <a:br>
              <a:rPr lang="en-US" sz="2800" kern="0" dirty="0">
                <a:solidFill>
                  <a:srgbClr val="002060"/>
                </a:solidFill>
                <a:latin typeface="Arial Black" panose="020B0A04020102020204" pitchFamily="34" charset="0"/>
              </a:rPr>
            </a:br>
            <a:br>
              <a:rPr lang="en-US" sz="2800" kern="0" dirty="0">
                <a:solidFill>
                  <a:srgbClr val="002060"/>
                </a:solidFill>
                <a:latin typeface="Arial Black" panose="020B0A04020102020204" pitchFamily="34" charset="0"/>
              </a:rPr>
            </a:br>
            <a:br>
              <a:rPr lang="en-US" sz="2800" kern="0" dirty="0">
                <a:solidFill>
                  <a:srgbClr val="002060"/>
                </a:solidFill>
                <a:latin typeface="Arial Black" panose="020B0A04020102020204" pitchFamily="34" charset="0"/>
              </a:rPr>
            </a:br>
            <a:r>
              <a:rPr lang="en-US" sz="2400" kern="0" dirty="0">
                <a:solidFill>
                  <a:srgbClr val="002060"/>
                </a:solidFill>
              </a:rPr>
              <a:t>designed to describe saturation</a:t>
            </a:r>
          </a:p>
          <a:p>
            <a:pPr algn="ctr">
              <a:defRPr/>
            </a:pPr>
            <a:br>
              <a:rPr lang="en-US" sz="2000" b="1" kern="0" dirty="0">
                <a:solidFill>
                  <a:srgbClr val="002060"/>
                </a:solidFill>
                <a:latin typeface="Arial Black" panose="020B0A04020102020204" pitchFamily="34" charset="0"/>
              </a:rPr>
            </a:br>
            <a:r>
              <a:rPr lang="en-US" kern="0" dirty="0">
                <a:solidFill>
                  <a:srgbClr val="002060"/>
                </a:solidFill>
              </a:rPr>
              <a:t> </a:t>
            </a:r>
            <a:r>
              <a:rPr lang="en-US" sz="1200" b="1" kern="0" dirty="0">
                <a:solidFill>
                  <a:srgbClr val="002060"/>
                </a:solidFill>
              </a:rPr>
              <a:t>Simulating saturation</a:t>
            </a:r>
            <a:r>
              <a:rPr lang="en-US" sz="1100" b="1" kern="0" dirty="0">
                <a:solidFill>
                  <a:srgbClr val="002060"/>
                </a:solidFill>
              </a:rPr>
              <a:t> </a:t>
            </a:r>
            <a:r>
              <a:rPr lang="en-US" sz="1200" b="1" kern="0" dirty="0">
                <a:solidFill>
                  <a:srgbClr val="002060"/>
                </a:solidFill>
              </a:rPr>
              <a:t>by interatomic repulsion</a:t>
            </a:r>
            <a:r>
              <a:rPr lang="en-US" sz="1100" b="1" kern="0" dirty="0">
                <a:solidFill>
                  <a:srgbClr val="002060"/>
                </a:solidFill>
              </a:rPr>
              <a:t> </a:t>
            </a:r>
            <a:br>
              <a:rPr lang="en-US" sz="1100" b="1" kern="0" dirty="0">
                <a:solidFill>
                  <a:srgbClr val="002060"/>
                </a:solidFill>
              </a:rPr>
            </a:br>
            <a:r>
              <a:rPr lang="en-US" sz="1100" b="1" kern="0" dirty="0">
                <a:solidFill>
                  <a:srgbClr val="002060"/>
                </a:solidFill>
              </a:rPr>
              <a:t> is a </a:t>
            </a:r>
            <a:r>
              <a:rPr lang="en-US" sz="1100" b="1" u="sng" kern="0" dirty="0">
                <a:solidFill>
                  <a:srgbClr val="002060"/>
                </a:solidFill>
              </a:rPr>
              <a:t>significant mathematical challenge</a:t>
            </a:r>
            <a:br>
              <a:rPr lang="en-US" sz="1100" b="1" u="sng" kern="0" dirty="0">
                <a:solidFill>
                  <a:srgbClr val="002060"/>
                </a:solidFill>
              </a:rPr>
            </a:br>
            <a:r>
              <a:rPr lang="en-US" sz="1100" i="1" kern="0" dirty="0">
                <a:solidFill>
                  <a:srgbClr val="002060"/>
                </a:solidFill>
                <a:latin typeface="Comic Sans MS" panose="030F0702030302020204" pitchFamily="66" charset="0"/>
              </a:rPr>
              <a:t>to be side-stepped if possible</a:t>
            </a:r>
          </a:p>
          <a:p>
            <a:pPr algn="just">
              <a:defRPr/>
            </a:pPr>
            <a:endParaRPr lang="en-US" kern="0" dirty="0">
              <a:solidFill>
                <a:srgbClr val="002060"/>
              </a:solidFill>
            </a:endParaRPr>
          </a:p>
          <a:p>
            <a:pPr algn="ctr">
              <a:defRPr/>
            </a:pPr>
            <a:endParaRPr lang="en-US" i="1" kern="0" dirty="0">
              <a:solidFill>
                <a:sysClr val="windowText" lastClr="000000"/>
              </a:solidFill>
            </a:endParaRPr>
          </a:p>
          <a:p>
            <a:pPr algn="just">
              <a:defRPr/>
            </a:pPr>
            <a:endParaRPr lang="en-US" kern="0" dirty="0">
              <a:solidFill>
                <a:sysClr val="windowText" lastClr="000000"/>
              </a:solidFill>
            </a:endParaRPr>
          </a:p>
          <a:p>
            <a:pPr>
              <a:defRPr/>
            </a:pPr>
            <a:endParaRPr lang="en-US" kern="0" dirty="0">
              <a:solidFill>
                <a:sysClr val="windowText" lastClr="000000"/>
              </a:solidFill>
            </a:endParaRPr>
          </a:p>
        </p:txBody>
      </p:sp>
      <p:sp>
        <p:nvSpPr>
          <p:cNvPr id="3" name="Slide Number Placeholder 2"/>
          <p:cNvSpPr>
            <a:spLocks noGrp="1"/>
          </p:cNvSpPr>
          <p:nvPr>
            <p:ph type="sldNum" sz="quarter" idx="12"/>
          </p:nvPr>
        </p:nvSpPr>
        <p:spPr>
          <a:xfrm>
            <a:off x="8611998" y="6491681"/>
            <a:ext cx="1905000" cy="457200"/>
          </a:xfrm>
        </p:spPr>
        <p:txBody>
          <a:bodyPr/>
          <a:lstStyle/>
          <a:p>
            <a:pPr eaLnBrk="1" hangingPunct="1">
              <a:spcBef>
                <a:spcPts val="0"/>
              </a:spcBef>
              <a:defRPr/>
            </a:pPr>
            <a:fld id="{E992E85B-D96E-4C64-8DCC-FF1FED9104FA}" type="slidenum">
              <a:rPr lang="en-US" sz="1800" kern="0"/>
              <a:pPr eaLnBrk="1" hangingPunct="1">
                <a:spcBef>
                  <a:spcPts val="0"/>
                </a:spcBef>
                <a:defRPr/>
              </a:pPr>
              <a:t>18</a:t>
            </a:fld>
            <a:endParaRPr lang="en-US" sz="1800" kern="0" dirty="0"/>
          </a:p>
        </p:txBody>
      </p:sp>
    </p:spTree>
    <p:extLst>
      <p:ext uri="{BB962C8B-B14F-4D97-AF65-F5344CB8AC3E}">
        <p14:creationId xmlns:p14="http://schemas.microsoft.com/office/powerpoint/2010/main" val="4249664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68F81C-0916-466C-9283-2148D8684973}"/>
              </a:ext>
            </a:extLst>
          </p:cNvPr>
          <p:cNvSpPr>
            <a:spLocks noGrp="1"/>
          </p:cNvSpPr>
          <p:nvPr>
            <p:ph type="sldNum" sz="quarter" idx="12"/>
          </p:nvPr>
        </p:nvSpPr>
        <p:spPr/>
        <p:txBody>
          <a:bodyPr/>
          <a:lstStyle/>
          <a:p>
            <a:pPr defTabSz="685800">
              <a:defRPr/>
            </a:pPr>
            <a:fld id="{5F11D263-606F-4B1E-B1C7-4C57675DDEDC}" type="slidenum">
              <a:rPr lang="en-US" sz="788"/>
              <a:pPr defTabSz="685800">
                <a:defRPr/>
              </a:pPr>
              <a:t>19</a:t>
            </a:fld>
            <a:endParaRPr lang="en-US" sz="788" dirty="0"/>
          </a:p>
        </p:txBody>
      </p:sp>
      <p:grpSp>
        <p:nvGrpSpPr>
          <p:cNvPr id="57" name="Group 56">
            <a:extLst>
              <a:ext uri="{FF2B5EF4-FFF2-40B4-BE49-F238E27FC236}">
                <a16:creationId xmlns:a16="http://schemas.microsoft.com/office/drawing/2014/main" id="{59DDE685-13F6-4031-846E-8DDFDA1AFD63}"/>
              </a:ext>
            </a:extLst>
          </p:cNvPr>
          <p:cNvGrpSpPr/>
          <p:nvPr/>
        </p:nvGrpSpPr>
        <p:grpSpPr>
          <a:xfrm>
            <a:off x="2856111" y="995165"/>
            <a:ext cx="5465011" cy="2606573"/>
            <a:chOff x="7743178" y="332366"/>
            <a:chExt cx="5314209" cy="347543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76ECC81-471A-40B7-A0A9-8ACD9C401958}"/>
                    </a:ext>
                  </a:extLst>
                </p:cNvPr>
                <p:cNvSpPr txBox="1"/>
                <p:nvPr/>
              </p:nvSpPr>
              <p:spPr>
                <a:xfrm>
                  <a:off x="7743178" y="332366"/>
                  <a:ext cx="5155554" cy="2170680"/>
                </a:xfrm>
                <a:prstGeom prst="rect">
                  <a:avLst/>
                </a:prstGeom>
                <a:noFill/>
              </p:spPr>
              <p:txBody>
                <a:bodyPr wrap="square" rtlCol="0">
                  <a:spAutoFit/>
                </a:bodyPr>
                <a:lstStyle/>
                <a:p>
                  <a:pPr algn="ctr" defTabSz="685800">
                    <a:defRPr/>
                  </a:pPr>
                  <a:r>
                    <a:rPr lang="en-US" sz="1200" b="1" dirty="0">
                      <a:solidFill>
                        <a:srgbClr val="000000"/>
                      </a:solidFill>
                      <a:latin typeface="Arial"/>
                      <a:cs typeface="Arial"/>
                    </a:rPr>
                    <a:t>	</a:t>
                  </a:r>
                  <a:r>
                    <a:rPr lang="en-US" sz="1200" dirty="0">
                      <a:solidFill>
                        <a:srgbClr val="000000"/>
                      </a:solidFill>
                      <a:latin typeface="Arial"/>
                      <a:cs typeface="Arial"/>
                    </a:rPr>
                    <a:t>Physiologists</a:t>
                  </a:r>
                  <a:r>
                    <a:rPr lang="en-US" sz="1200" baseline="30000" dirty="0">
                      <a:solidFill>
                        <a:srgbClr val="000000"/>
                      </a:solidFill>
                      <a:latin typeface="Arial"/>
                      <a:cs typeface="Arial"/>
                    </a:rPr>
                    <a:t>§ </a:t>
                  </a:r>
                  <a:r>
                    <a:rPr lang="en-US" sz="1200" dirty="0">
                      <a:solidFill>
                        <a:srgbClr val="000000"/>
                      </a:solidFill>
                      <a:latin typeface="Arial"/>
                      <a:cs typeface="Arial"/>
                    </a:rPr>
                    <a:t>give the following</a:t>
                  </a:r>
                  <a:br>
                    <a:rPr lang="en-US" sz="1200" b="1" dirty="0">
                      <a:solidFill>
                        <a:srgbClr val="000000"/>
                      </a:solidFill>
                      <a:latin typeface="Arial"/>
                      <a:cs typeface="Arial"/>
                    </a:rPr>
                  </a:br>
                  <a:r>
                    <a:rPr lang="en-US" sz="1200" b="1" dirty="0">
                      <a:solidFill>
                        <a:srgbClr val="000000"/>
                      </a:solidFill>
                      <a:latin typeface="Arial"/>
                      <a:cs typeface="Arial"/>
                    </a:rPr>
                    <a:t>	Saturating Distribution </a:t>
                  </a:r>
                  <a:br>
                    <a:rPr lang="en-US" sz="1200" b="1" dirty="0">
                      <a:solidFill>
                        <a:srgbClr val="000000"/>
                      </a:solidFill>
                      <a:latin typeface="Arial"/>
                      <a:cs typeface="Arial"/>
                    </a:rPr>
                  </a:br>
                  <a:r>
                    <a:rPr lang="en-US" sz="1200" b="1" dirty="0">
                      <a:solidFill>
                        <a:srgbClr val="000000"/>
                      </a:solidFill>
                      <a:latin typeface="Arial"/>
                      <a:cs typeface="Arial"/>
                    </a:rPr>
                    <a:t> 	</a:t>
                  </a:r>
                  <a:r>
                    <a:rPr lang="en-US" sz="1200" dirty="0">
                      <a:solidFill>
                        <a:srgbClr val="000000"/>
                      </a:solidFill>
                      <a:latin typeface="Arial"/>
                      <a:cs typeface="Arial"/>
                    </a:rPr>
                    <a:t> the name  </a:t>
                  </a:r>
                </a:p>
                <a:p>
                  <a:pPr algn="ctr" defTabSz="685800">
                    <a:defRPr/>
                  </a:pPr>
                  <a:r>
                    <a:rPr lang="en-US" sz="1200" b="1" dirty="0">
                      <a:solidFill>
                        <a:srgbClr val="000000"/>
                      </a:solidFill>
                      <a:latin typeface="Arial"/>
                      <a:cs typeface="Arial"/>
                    </a:rPr>
                    <a:t>	</a:t>
                  </a:r>
                  <a:r>
                    <a:rPr lang="en-US" sz="1500" b="1" dirty="0">
                      <a:solidFill>
                        <a:srgbClr val="000000"/>
                      </a:solidFill>
                      <a:latin typeface="Arial"/>
                      <a:cs typeface="Arial"/>
                    </a:rPr>
                    <a:t>‘Boltzmann’</a:t>
                  </a:r>
                </a:p>
                <a:p>
                  <a:pPr algn="ctr" defTabSz="685800">
                    <a:defRPr/>
                  </a:pPr>
                  <a:endParaRPr lang="en-US" sz="1200" b="1" dirty="0">
                    <a:solidFill>
                      <a:srgbClr val="000000"/>
                    </a:solidFill>
                    <a:latin typeface="Arial"/>
                    <a:cs typeface="Arial"/>
                  </a:endParaRPr>
                </a:p>
                <a:p>
                  <a:pPr algn="ctr" defTabSz="685800">
                    <a:defRPr/>
                  </a:pPr>
                  <a:r>
                    <a:rPr lang="en-US" sz="1200" b="1" kern="0" dirty="0">
                      <a:solidFill>
                        <a:prstClr val="black"/>
                      </a:solidFill>
                    </a:rPr>
                    <a:t>	</a:t>
                  </a:r>
                  <a14:m>
                    <m:oMath xmlns:m="http://schemas.openxmlformats.org/officeDocument/2006/math">
                      <m:r>
                        <a:rPr lang="en-US" b="1" i="1" kern="0">
                          <a:solidFill>
                            <a:prstClr val="black"/>
                          </a:solidFill>
                          <a:latin typeface="Cambria Math" panose="02040503050406030204" pitchFamily="18" charset="0"/>
                        </a:rPr>
                        <m:t>𝑸</m:t>
                      </m:r>
                      <m:d>
                        <m:dPr>
                          <m:ctrlPr>
                            <a:rPr lang="en-US" b="1" i="1" kern="0">
                              <a:solidFill>
                                <a:prstClr val="black"/>
                              </a:solidFill>
                              <a:latin typeface="Cambria Math" panose="02040503050406030204" pitchFamily="18" charset="0"/>
                            </a:rPr>
                          </m:ctrlPr>
                        </m:dPr>
                        <m:e>
                          <m:r>
                            <a:rPr lang="en-US" b="1" i="1" kern="0">
                              <a:solidFill>
                                <a:prstClr val="black"/>
                              </a:solidFill>
                              <a:latin typeface="Cambria Math" panose="02040503050406030204" pitchFamily="18" charset="0"/>
                            </a:rPr>
                            <m:t>𝑽</m:t>
                          </m:r>
                        </m:e>
                      </m:d>
                      <m:r>
                        <a:rPr lang="en-US" b="1" i="1" kern="0">
                          <a:solidFill>
                            <a:prstClr val="black"/>
                          </a:solidFill>
                          <a:latin typeface="Cambria Math" panose="02040503050406030204" pitchFamily="18" charset="0"/>
                        </a:rPr>
                        <m:t>=</m:t>
                      </m:r>
                      <m:f>
                        <m:fPr>
                          <m:ctrlPr>
                            <a:rPr lang="en-US" b="1" i="1" kern="0" dirty="0">
                              <a:solidFill>
                                <a:prstClr val="black"/>
                              </a:solidFill>
                              <a:latin typeface="Cambria Math" panose="02040503050406030204" pitchFamily="18" charset="0"/>
                            </a:rPr>
                          </m:ctrlPr>
                        </m:fPr>
                        <m:num>
                          <m:sSub>
                            <m:sSubPr>
                              <m:ctrlPr>
                                <a:rPr lang="en-US" b="1" i="1" kern="0" dirty="0">
                                  <a:solidFill>
                                    <a:prstClr val="black"/>
                                  </a:solidFill>
                                  <a:latin typeface="Cambria Math" panose="02040503050406030204" pitchFamily="18" charset="0"/>
                                </a:rPr>
                              </m:ctrlPr>
                            </m:sSubPr>
                            <m:e>
                              <m:r>
                                <a:rPr lang="en-US" b="1" i="1" kern="0" dirty="0">
                                  <a:solidFill>
                                    <a:prstClr val="black"/>
                                  </a:solidFill>
                                  <a:latin typeface="Cambria Math" panose="02040503050406030204" pitchFamily="18" charset="0"/>
                                </a:rPr>
                                <m:t>𝑸</m:t>
                              </m:r>
                            </m:e>
                            <m:sub>
                              <m:r>
                                <a:rPr lang="en-US" b="1" i="1" kern="0" dirty="0">
                                  <a:solidFill>
                                    <a:prstClr val="black"/>
                                  </a:solidFill>
                                  <a:latin typeface="Cambria Math" panose="02040503050406030204" pitchFamily="18" charset="0"/>
                                </a:rPr>
                                <m:t>𝒎𝒂𝒙</m:t>
                              </m:r>
                            </m:sub>
                          </m:sSub>
                        </m:num>
                        <m:den>
                          <m:r>
                            <a:rPr lang="en-US" b="1" i="1" kern="0" dirty="0">
                              <a:solidFill>
                                <a:prstClr val="black"/>
                              </a:solidFill>
                              <a:latin typeface="Cambria Math" panose="02040503050406030204" pitchFamily="18" charset="0"/>
                            </a:rPr>
                            <m:t>𝟏</m:t>
                          </m:r>
                          <m:r>
                            <a:rPr lang="en-US" b="1" i="1" kern="0" dirty="0">
                              <a:solidFill>
                                <a:prstClr val="black"/>
                              </a:solidFill>
                              <a:latin typeface="Cambria Math" panose="02040503050406030204" pitchFamily="18" charset="0"/>
                            </a:rPr>
                            <m:t>+</m:t>
                          </m:r>
                          <m:r>
                            <a:rPr lang="en-US" b="1" i="1" kern="0" dirty="0">
                              <a:solidFill>
                                <a:prstClr val="black"/>
                              </a:solidFill>
                              <a:latin typeface="Cambria Math" panose="02040503050406030204" pitchFamily="18" charset="0"/>
                            </a:rPr>
                            <m:t>𝒆𝒙𝒑</m:t>
                          </m:r>
                          <m:d>
                            <m:dPr>
                              <m:ctrlPr>
                                <a:rPr lang="en-US" b="1" i="1" kern="0" dirty="0">
                                  <a:solidFill>
                                    <a:prstClr val="black"/>
                                  </a:solidFill>
                                  <a:latin typeface="Cambria Math" panose="02040503050406030204" pitchFamily="18" charset="0"/>
                                </a:rPr>
                              </m:ctrlPr>
                            </m:dPr>
                            <m:e>
                              <m:f>
                                <m:fPr>
                                  <m:type m:val="lin"/>
                                  <m:ctrlPr>
                                    <a:rPr lang="en-US" b="1" i="1" kern="0" dirty="0">
                                      <a:solidFill>
                                        <a:prstClr val="black"/>
                                      </a:solidFill>
                                      <a:latin typeface="Cambria Math" panose="02040503050406030204" pitchFamily="18" charset="0"/>
                                    </a:rPr>
                                  </m:ctrlPr>
                                </m:fPr>
                                <m:num>
                                  <m:sSub>
                                    <m:sSubPr>
                                      <m:ctrlPr>
                                        <a:rPr lang="en-US" b="1" i="1" kern="0" dirty="0">
                                          <a:solidFill>
                                            <a:prstClr val="black"/>
                                          </a:solidFill>
                                          <a:latin typeface="Cambria Math" panose="02040503050406030204" pitchFamily="18" charset="0"/>
                                        </a:rPr>
                                      </m:ctrlPr>
                                    </m:sSubPr>
                                    <m:e>
                                      <m:r>
                                        <a:rPr lang="en-US" b="1" i="1" kern="0" dirty="0">
                                          <a:solidFill>
                                            <a:prstClr val="black"/>
                                          </a:solidFill>
                                          <a:latin typeface="Cambria Math" panose="02040503050406030204" pitchFamily="18" charset="0"/>
                                        </a:rPr>
                                        <m:t>−</m:t>
                                      </m:r>
                                      <m:r>
                                        <a:rPr lang="en-US" b="1" i="1" kern="0" dirty="0">
                                          <a:solidFill>
                                            <a:prstClr val="black"/>
                                          </a:solidFill>
                                          <a:latin typeface="Cambria Math" panose="02040503050406030204" pitchFamily="18" charset="0"/>
                                        </a:rPr>
                                        <m:t>𝑸</m:t>
                                      </m:r>
                                    </m:e>
                                    <m:sub>
                                      <m:r>
                                        <a:rPr lang="en-US" b="1" i="1" kern="0" dirty="0">
                                          <a:solidFill>
                                            <a:prstClr val="black"/>
                                          </a:solidFill>
                                          <a:latin typeface="Cambria Math" panose="02040503050406030204" pitchFamily="18" charset="0"/>
                                        </a:rPr>
                                        <m:t>𝒎𝒂𝒙</m:t>
                                      </m:r>
                                    </m:sub>
                                  </m:sSub>
                                  <m:d>
                                    <m:dPr>
                                      <m:ctrlPr>
                                        <a:rPr lang="en-US" b="1" i="1" kern="0" dirty="0">
                                          <a:solidFill>
                                            <a:prstClr val="black"/>
                                          </a:solidFill>
                                          <a:latin typeface="Cambria Math" panose="02040503050406030204" pitchFamily="18" charset="0"/>
                                        </a:rPr>
                                      </m:ctrlPr>
                                    </m:dPr>
                                    <m:e>
                                      <m:r>
                                        <a:rPr lang="en-US" b="1" i="1" kern="0" dirty="0">
                                          <a:solidFill>
                                            <a:prstClr val="black"/>
                                          </a:solidFill>
                                          <a:latin typeface="Cambria Math" panose="02040503050406030204" pitchFamily="18" charset="0"/>
                                        </a:rPr>
                                        <m:t>𝑽</m:t>
                                      </m:r>
                                      <m:r>
                                        <a:rPr lang="en-US" b="1" i="1" kern="0" dirty="0">
                                          <a:solidFill>
                                            <a:prstClr val="black"/>
                                          </a:solidFill>
                                          <a:latin typeface="Cambria Math" panose="02040503050406030204" pitchFamily="18" charset="0"/>
                                        </a:rPr>
                                        <m:t>−</m:t>
                                      </m:r>
                                      <m:sSub>
                                        <m:sSubPr>
                                          <m:ctrlPr>
                                            <a:rPr lang="en-US" b="1" i="1" kern="0" dirty="0">
                                              <a:solidFill>
                                                <a:prstClr val="black"/>
                                              </a:solidFill>
                                              <a:latin typeface="Cambria Math" panose="02040503050406030204" pitchFamily="18" charset="0"/>
                                            </a:rPr>
                                          </m:ctrlPr>
                                        </m:sSubPr>
                                        <m:e>
                                          <m:r>
                                            <a:rPr lang="en-US" b="1" i="1" kern="0" dirty="0">
                                              <a:solidFill>
                                                <a:prstClr val="black"/>
                                              </a:solidFill>
                                              <a:latin typeface="Cambria Math" panose="02040503050406030204" pitchFamily="18" charset="0"/>
                                            </a:rPr>
                                            <m:t>𝑽</m:t>
                                          </m:r>
                                        </m:e>
                                        <m:sub>
                                          <m:f>
                                            <m:fPr>
                                              <m:type m:val="lin"/>
                                              <m:ctrlPr>
                                                <a:rPr lang="en-US" b="1" i="1" kern="0" dirty="0">
                                                  <a:solidFill>
                                                    <a:prstClr val="black"/>
                                                  </a:solidFill>
                                                  <a:latin typeface="Cambria Math" panose="02040503050406030204" pitchFamily="18" charset="0"/>
                                                </a:rPr>
                                              </m:ctrlPr>
                                            </m:fPr>
                                            <m:num>
                                              <m:r>
                                                <a:rPr lang="en-US" b="1" i="1" kern="0" dirty="0">
                                                  <a:solidFill>
                                                    <a:prstClr val="black"/>
                                                  </a:solidFill>
                                                  <a:latin typeface="Cambria Math" panose="02040503050406030204" pitchFamily="18" charset="0"/>
                                                </a:rPr>
                                                <m:t>𝟏</m:t>
                                              </m:r>
                                            </m:num>
                                            <m:den>
                                              <m:r>
                                                <a:rPr lang="en-US" b="1" i="1" kern="0" dirty="0">
                                                  <a:solidFill>
                                                    <a:prstClr val="black"/>
                                                  </a:solidFill>
                                                  <a:latin typeface="Cambria Math" panose="02040503050406030204" pitchFamily="18" charset="0"/>
                                                </a:rPr>
                                                <m:t>𝟐</m:t>
                                              </m:r>
                                            </m:den>
                                          </m:f>
                                        </m:sub>
                                      </m:sSub>
                                    </m:e>
                                  </m:d>
                                </m:num>
                                <m:den>
                                  <m:sSub>
                                    <m:sSubPr>
                                      <m:ctrlPr>
                                        <a:rPr lang="en-US" b="1" i="1" kern="0" dirty="0">
                                          <a:solidFill>
                                            <a:prstClr val="black"/>
                                          </a:solidFill>
                                          <a:latin typeface="Cambria Math" panose="02040503050406030204" pitchFamily="18" charset="0"/>
                                        </a:rPr>
                                      </m:ctrlPr>
                                    </m:sSubPr>
                                    <m:e>
                                      <m:r>
                                        <a:rPr lang="en-US" b="1" i="1" kern="0" dirty="0">
                                          <a:solidFill>
                                            <a:prstClr val="black"/>
                                          </a:solidFill>
                                          <a:latin typeface="Cambria Math" panose="02040503050406030204" pitchFamily="18" charset="0"/>
                                        </a:rPr>
                                        <m:t>𝒌</m:t>
                                      </m:r>
                                    </m:e>
                                    <m:sub>
                                      <m:r>
                                        <a:rPr lang="en-US" b="1" i="1" kern="0" dirty="0">
                                          <a:solidFill>
                                            <a:prstClr val="black"/>
                                          </a:solidFill>
                                          <a:latin typeface="Cambria Math" panose="02040503050406030204" pitchFamily="18" charset="0"/>
                                        </a:rPr>
                                        <m:t>𝑩</m:t>
                                      </m:r>
                                    </m:sub>
                                  </m:sSub>
                                  <m:r>
                                    <a:rPr lang="en-US" b="1" i="1" kern="0" dirty="0">
                                      <a:solidFill>
                                        <a:prstClr val="black"/>
                                      </a:solidFill>
                                      <a:latin typeface="Cambria Math" panose="02040503050406030204" pitchFamily="18" charset="0"/>
                                    </a:rPr>
                                    <m:t>𝑻</m:t>
                                  </m:r>
                                </m:den>
                              </m:f>
                            </m:e>
                          </m:d>
                        </m:den>
                      </m:f>
                    </m:oMath>
                  </a14:m>
                  <a:br>
                    <a:rPr lang="en-US" sz="1050" b="1" kern="0" dirty="0">
                      <a:solidFill>
                        <a:prstClr val="black"/>
                      </a:solidFill>
                      <a:latin typeface="Calibri"/>
                      <a:cs typeface="Arial"/>
                    </a:rPr>
                  </a:br>
                  <a:endParaRPr lang="en-US" sz="675" b="1" dirty="0">
                    <a:solidFill>
                      <a:srgbClr val="000000"/>
                    </a:solidFill>
                    <a:latin typeface="Arial"/>
                    <a:cs typeface="Arial"/>
                  </a:endParaRPr>
                </a:p>
              </p:txBody>
            </p:sp>
          </mc:Choice>
          <mc:Fallback xmlns="">
            <p:sp>
              <p:nvSpPr>
                <p:cNvPr id="19" name="TextBox 18">
                  <a:extLst>
                    <a:ext uri="{FF2B5EF4-FFF2-40B4-BE49-F238E27FC236}">
                      <a16:creationId xmlns:a16="http://schemas.microsoft.com/office/drawing/2014/main" id="{676ECC81-471A-40B7-A0A9-8ACD9C401958}"/>
                    </a:ext>
                  </a:extLst>
                </p:cNvPr>
                <p:cNvSpPr txBox="1">
                  <a:spLocks noRot="1" noChangeAspect="1" noMove="1" noResize="1" noEditPoints="1" noAdjustHandles="1" noChangeArrowheads="1" noChangeShapeType="1" noTextEdit="1"/>
                </p:cNvSpPr>
                <p:nvPr/>
              </p:nvSpPr>
              <p:spPr>
                <a:xfrm>
                  <a:off x="7743178" y="332366"/>
                  <a:ext cx="5155554" cy="2170680"/>
                </a:xfrm>
                <a:prstGeom prst="rect">
                  <a:avLst/>
                </a:prstGeom>
                <a:blipFill>
                  <a:blip r:embed="rId3"/>
                  <a:stretch>
                    <a:fillRect t="-375" b="-2097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13A2E4D-8310-467E-B874-8B02E1606A1E}"/>
                </a:ext>
              </a:extLst>
            </p:cNvPr>
            <p:cNvSpPr txBox="1"/>
            <p:nvPr/>
          </p:nvSpPr>
          <p:spPr>
            <a:xfrm>
              <a:off x="8340376" y="2361247"/>
              <a:ext cx="4717011" cy="1446549"/>
            </a:xfrm>
            <a:prstGeom prst="rect">
              <a:avLst/>
            </a:prstGeom>
            <a:noFill/>
          </p:spPr>
          <p:txBody>
            <a:bodyPr wrap="square" rtlCol="0">
              <a:spAutoFit/>
            </a:bodyPr>
            <a:lstStyle/>
            <a:p>
              <a:pPr defTabSz="685800">
                <a:defRPr/>
              </a:pPr>
              <a:r>
                <a:rPr lang="en-US" sz="1050" b="1" dirty="0">
                  <a:solidFill>
                    <a:srgbClr val="000000"/>
                  </a:solidFill>
                  <a:latin typeface="Arial Black" panose="020B0A04020102020204" pitchFamily="34" charset="0"/>
                  <a:cs typeface="Arial"/>
                </a:rPr>
                <a:t>	</a:t>
              </a:r>
              <a:endParaRPr lang="en-US" sz="825" b="1" i="1" dirty="0">
                <a:solidFill>
                  <a:prstClr val="black"/>
                </a:solidFill>
                <a:latin typeface="Calibri"/>
                <a:cs typeface="Arial"/>
              </a:endParaRPr>
            </a:p>
            <a:p>
              <a:pPr algn="ctr" defTabSz="685800">
                <a:defRPr/>
              </a:pPr>
              <a:r>
                <a:rPr lang="en-US" sz="825" b="1" baseline="30000" dirty="0">
                  <a:solidFill>
                    <a:srgbClr val="000000"/>
                  </a:solidFill>
                  <a:latin typeface="Arial Black" panose="020B0A04020102020204" pitchFamily="34" charset="0"/>
                  <a:cs typeface="Arial"/>
                </a:rPr>
                <a:t>§ </a:t>
              </a:r>
              <a:r>
                <a:rPr lang="en-US" sz="750" b="1" dirty="0">
                  <a:solidFill>
                    <a:srgbClr val="000000"/>
                  </a:solidFill>
                  <a:latin typeface="Arial"/>
                  <a:cs typeface="Arial"/>
                </a:rPr>
                <a:t>p.503 of Hodgkin and Huxley. 1952.  J. Physiol. 117:500-544.</a:t>
              </a:r>
            </a:p>
            <a:p>
              <a:pPr lvl="0" algn="ctr">
                <a:defRPr/>
              </a:pPr>
              <a:r>
                <a:rPr lang="en-US" sz="750" b="1" i="1" dirty="0">
                  <a:solidFill>
                    <a:prstClr val="black"/>
                  </a:solidFill>
                  <a:latin typeface="Calibri"/>
                </a:rPr>
                <a:t>more recently</a:t>
              </a:r>
            </a:p>
            <a:p>
              <a:pPr lvl="0" algn="ctr">
                <a:defRPr/>
              </a:pPr>
              <a:r>
                <a:rPr lang="en-US" sz="750" b="1" baseline="30000" dirty="0">
                  <a:solidFill>
                    <a:srgbClr val="000000"/>
                  </a:solidFill>
                  <a:latin typeface="Arial Black" panose="020B0A04020102020204" pitchFamily="34" charset="0"/>
                </a:rPr>
                <a:t>§ </a:t>
              </a:r>
              <a:r>
                <a:rPr lang="en-US" sz="750" b="1" dirty="0">
                  <a:solidFill>
                    <a:srgbClr val="000000"/>
                  </a:solidFill>
                </a:rPr>
                <a:t>Bezanilla, </a:t>
              </a:r>
              <a:r>
                <a:rPr lang="en-US" sz="750" b="1" dirty="0" err="1">
                  <a:solidFill>
                    <a:srgbClr val="000000"/>
                  </a:solidFill>
                </a:rPr>
                <a:t>Villalba</a:t>
              </a:r>
              <a:r>
                <a:rPr lang="en-US" sz="750" b="1" dirty="0">
                  <a:solidFill>
                    <a:srgbClr val="000000"/>
                  </a:solidFill>
                </a:rPr>
                <a:t>-Galea  J. Gen. </a:t>
              </a:r>
              <a:r>
                <a:rPr lang="en-US" sz="750" b="1" dirty="0" err="1">
                  <a:solidFill>
                    <a:srgbClr val="000000"/>
                  </a:solidFill>
                </a:rPr>
                <a:t>Physiol</a:t>
              </a:r>
              <a:r>
                <a:rPr lang="en-US" sz="750" b="1" dirty="0">
                  <a:solidFill>
                    <a:srgbClr val="000000"/>
                  </a:solidFill>
                </a:rPr>
                <a:t> (2013) 142: 575</a:t>
              </a:r>
              <a:br>
                <a:rPr lang="en-US" sz="750" b="1" dirty="0">
                  <a:solidFill>
                    <a:srgbClr val="000000"/>
                  </a:solidFill>
                </a:rPr>
              </a:br>
              <a:br>
                <a:rPr lang="en-US" sz="750" b="1" dirty="0">
                  <a:solidFill>
                    <a:srgbClr val="000000"/>
                  </a:solidFill>
                </a:rPr>
              </a:br>
              <a:endParaRPr lang="en-US" sz="750" b="1" dirty="0">
                <a:solidFill>
                  <a:srgbClr val="000000"/>
                </a:solidFill>
                <a:latin typeface="Arial"/>
                <a:cs typeface="Arial"/>
              </a:endParaRPr>
            </a:p>
            <a:p>
              <a:pPr algn="ctr" defTabSz="685800">
                <a:defRPr/>
              </a:pPr>
              <a:endParaRPr lang="en-US" sz="750" b="1" dirty="0">
                <a:solidFill>
                  <a:srgbClr val="000000"/>
                </a:solidFill>
                <a:latin typeface="Arial"/>
                <a:cs typeface="Arial"/>
              </a:endParaRPr>
            </a:p>
            <a:p>
              <a:pPr algn="ctr" defTabSz="685800">
                <a:defRPr/>
              </a:pPr>
              <a:endParaRPr lang="en-US" sz="900" b="1" dirty="0">
                <a:solidFill>
                  <a:srgbClr val="000000"/>
                </a:solidFill>
                <a:latin typeface="Arial"/>
                <a:cs typeface="Arial"/>
              </a:endParaRPr>
            </a:p>
          </p:txBody>
        </p:sp>
      </p:grpSp>
      <p:sp>
        <p:nvSpPr>
          <p:cNvPr id="11" name="Freeform: Shape 10">
            <a:extLst>
              <a:ext uri="{FF2B5EF4-FFF2-40B4-BE49-F238E27FC236}">
                <a16:creationId xmlns:a16="http://schemas.microsoft.com/office/drawing/2014/main" id="{992B86C7-829D-4C31-95E0-E9DFAFF2CE58}"/>
              </a:ext>
            </a:extLst>
          </p:cNvPr>
          <p:cNvSpPr/>
          <p:nvPr/>
        </p:nvSpPr>
        <p:spPr bwMode="auto">
          <a:xfrm rot="1080620">
            <a:off x="2349586" y="2105968"/>
            <a:ext cx="2097229" cy="2418549"/>
          </a:xfrm>
          <a:custGeom>
            <a:avLst/>
            <a:gdLst>
              <a:gd name="connsiteX0" fmla="*/ 1442473 w 2303085"/>
              <a:gd name="connsiteY0" fmla="*/ 0 h 3082066"/>
              <a:gd name="connsiteX1" fmla="*/ 17085 w 2303085"/>
              <a:gd name="connsiteY1" fmla="*/ 1748118 h 3082066"/>
              <a:gd name="connsiteX2" fmla="*/ 2303085 w 2303085"/>
              <a:gd name="connsiteY2" fmla="*/ 3082066 h 3082066"/>
            </a:gdLst>
            <a:ahLst/>
            <a:cxnLst>
              <a:cxn ang="0">
                <a:pos x="connsiteX0" y="connsiteY0"/>
              </a:cxn>
              <a:cxn ang="0">
                <a:pos x="connsiteX1" y="connsiteY1"/>
              </a:cxn>
              <a:cxn ang="0">
                <a:pos x="connsiteX2" y="connsiteY2"/>
              </a:cxn>
            </a:cxnLst>
            <a:rect l="l" t="t" r="r" b="b"/>
            <a:pathLst>
              <a:path w="2303085" h="3082066">
                <a:moveTo>
                  <a:pt x="1442473" y="0"/>
                </a:moveTo>
                <a:cubicBezTo>
                  <a:pt x="658061" y="617220"/>
                  <a:pt x="-126350" y="1234440"/>
                  <a:pt x="17085" y="1748118"/>
                </a:cubicBezTo>
                <a:cubicBezTo>
                  <a:pt x="160520" y="2261796"/>
                  <a:pt x="1231802" y="2671931"/>
                  <a:pt x="2303085" y="3082066"/>
                </a:cubicBezTo>
              </a:path>
            </a:pathLst>
          </a:custGeom>
          <a:noFill/>
          <a:ln w="19050" cap="flat" cmpd="sng" algn="ctr">
            <a:solidFill>
              <a:schemeClr val="tx1"/>
            </a:solidFill>
            <a:prstDash val="dash"/>
            <a:round/>
            <a:headEnd type="arrow" w="lg" len="lg"/>
            <a:tailEnd type="arrow" w="lg" len="lg"/>
          </a:ln>
          <a:effectLst/>
        </p:spPr>
        <p:txBody>
          <a:bodyPr rtlCol="0" anchor="ctr"/>
          <a:lstStyle/>
          <a:p>
            <a:pPr algn="ctr"/>
            <a:endParaRPr lang="en-US" sz="1200"/>
          </a:p>
        </p:txBody>
      </p:sp>
      <p:sp>
        <p:nvSpPr>
          <p:cNvPr id="12" name="Freeform: Shape 11">
            <a:extLst>
              <a:ext uri="{FF2B5EF4-FFF2-40B4-BE49-F238E27FC236}">
                <a16:creationId xmlns:a16="http://schemas.microsoft.com/office/drawing/2014/main" id="{FE8EA1E8-4EB2-4E0E-8327-8F76AA1594A5}"/>
              </a:ext>
            </a:extLst>
          </p:cNvPr>
          <p:cNvSpPr/>
          <p:nvPr/>
        </p:nvSpPr>
        <p:spPr bwMode="auto">
          <a:xfrm rot="20763847">
            <a:off x="7865024" y="2078519"/>
            <a:ext cx="1711721" cy="2613152"/>
          </a:xfrm>
          <a:custGeom>
            <a:avLst/>
            <a:gdLst>
              <a:gd name="connsiteX0" fmla="*/ 0 w 2808879"/>
              <a:gd name="connsiteY0" fmla="*/ 3243431 h 3243431"/>
              <a:gd name="connsiteX1" fmla="*/ 2807746 w 2808879"/>
              <a:gd name="connsiteY1" fmla="*/ 1280160 h 3243431"/>
              <a:gd name="connsiteX2" fmla="*/ 268942 w 2808879"/>
              <a:gd name="connsiteY2" fmla="*/ 0 h 3243431"/>
            </a:gdLst>
            <a:ahLst/>
            <a:cxnLst>
              <a:cxn ang="0">
                <a:pos x="connsiteX0" y="connsiteY0"/>
              </a:cxn>
              <a:cxn ang="0">
                <a:pos x="connsiteX1" y="connsiteY1"/>
              </a:cxn>
              <a:cxn ang="0">
                <a:pos x="connsiteX2" y="connsiteY2"/>
              </a:cxn>
            </a:cxnLst>
            <a:rect l="l" t="t" r="r" b="b"/>
            <a:pathLst>
              <a:path w="2808879" h="3243431">
                <a:moveTo>
                  <a:pt x="0" y="3243431"/>
                </a:moveTo>
                <a:cubicBezTo>
                  <a:pt x="1381461" y="2532081"/>
                  <a:pt x="2762922" y="1820732"/>
                  <a:pt x="2807746" y="1280160"/>
                </a:cubicBezTo>
                <a:cubicBezTo>
                  <a:pt x="2852570" y="739588"/>
                  <a:pt x="1560756" y="369794"/>
                  <a:pt x="268942" y="0"/>
                </a:cubicBezTo>
              </a:path>
            </a:pathLst>
          </a:custGeom>
          <a:noFill/>
          <a:ln w="19050" cap="flat" cmpd="sng" algn="ctr">
            <a:solidFill>
              <a:schemeClr val="tx1"/>
            </a:solidFill>
            <a:prstDash val="dash"/>
            <a:round/>
            <a:headEnd type="arrow" w="lg" len="lg"/>
            <a:tailEnd type="arrow" w="lg" len="lg"/>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grpSp>
        <p:nvGrpSpPr>
          <p:cNvPr id="4" name="Group 3">
            <a:extLst>
              <a:ext uri="{FF2B5EF4-FFF2-40B4-BE49-F238E27FC236}">
                <a16:creationId xmlns:a16="http://schemas.microsoft.com/office/drawing/2014/main" id="{C2C8324E-93A6-4602-904F-12BDFE42EED2}"/>
              </a:ext>
            </a:extLst>
          </p:cNvPr>
          <p:cNvGrpSpPr/>
          <p:nvPr/>
        </p:nvGrpSpPr>
        <p:grpSpPr>
          <a:xfrm>
            <a:off x="4131117" y="3418733"/>
            <a:ext cx="3929766" cy="2725624"/>
            <a:chOff x="4131117" y="3418733"/>
            <a:chExt cx="3929766" cy="272562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9B970A-56D6-4ABA-9B79-640DDD1FC9C4}"/>
                    </a:ext>
                  </a:extLst>
                </p:cNvPr>
                <p:cNvSpPr txBox="1"/>
                <p:nvPr/>
              </p:nvSpPr>
              <p:spPr>
                <a:xfrm>
                  <a:off x="4131117" y="3418733"/>
                  <a:ext cx="3929766" cy="2725624"/>
                </a:xfrm>
                <a:prstGeom prst="rect">
                  <a:avLst/>
                </a:prstGeom>
                <a:noFill/>
                <a:ln w="28575">
                  <a:solidFill>
                    <a:schemeClr val="tx1"/>
                  </a:solidFill>
                </a:ln>
              </p:spPr>
              <p:txBody>
                <a:bodyPr wrap="none" rtlCol="0">
                  <a:noAutofit/>
                </a:bodyPr>
                <a:lstStyle/>
                <a:p>
                  <a:pPr algn="ctr"/>
                  <a:r>
                    <a:rPr lang="en-US" sz="1200" b="1" dirty="0"/>
                    <a:t>         </a:t>
                  </a:r>
                  <a:r>
                    <a:rPr lang="en-US" sz="2000" b="1" dirty="0"/>
                    <a:t>Boltzmann Distribution* </a:t>
                  </a:r>
                  <a:r>
                    <a:rPr lang="en-US" sz="1400" b="1" dirty="0"/>
                    <a:t>  </a:t>
                  </a:r>
                  <a:r>
                    <a:rPr lang="en-US" sz="1200" b="1" dirty="0"/>
                    <a:t>       </a:t>
                  </a:r>
                </a:p>
                <a:p>
                  <a:pPr algn="ctr"/>
                  <a:r>
                    <a:rPr lang="en-US" sz="1200" b="1" dirty="0"/>
                    <a:t>of Physicists</a:t>
                  </a:r>
                  <a:br>
                    <a:rPr lang="en-US" sz="1200" b="1" i="1" kern="0" dirty="0">
                      <a:solidFill>
                        <a:prstClr val="black"/>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1050" b="1" i="1" kern="0" dirty="0">
                            <a:solidFill>
                              <a:prstClr val="black"/>
                            </a:solidFill>
                            <a:latin typeface="Cambria Math" panose="02040503050406030204" pitchFamily="18" charset="0"/>
                          </a:rPr>
                          <m:t>𝒆𝒙𝒑</m:t>
                        </m:r>
                        <m:d>
                          <m:dPr>
                            <m:ctrlPr>
                              <a:rPr lang="en-US" sz="1050" b="1" i="1" kern="0" dirty="0">
                                <a:solidFill>
                                  <a:prstClr val="black"/>
                                </a:solidFill>
                                <a:latin typeface="Cambria Math" panose="02040503050406030204" pitchFamily="18" charset="0"/>
                              </a:rPr>
                            </m:ctrlPr>
                          </m:dPr>
                          <m:e>
                            <m:f>
                              <m:fPr>
                                <m:type m:val="lin"/>
                                <m:ctrlPr>
                                  <a:rPr lang="en-US" sz="1050" b="1" i="1" kern="0" dirty="0">
                                    <a:solidFill>
                                      <a:prstClr val="black"/>
                                    </a:solidFill>
                                    <a:latin typeface="Cambria Math" panose="02040503050406030204" pitchFamily="18" charset="0"/>
                                  </a:rPr>
                                </m:ctrlPr>
                              </m:fPr>
                              <m:num>
                                <m:sSub>
                                  <m:sSubPr>
                                    <m:ctrlPr>
                                      <a:rPr lang="en-US" sz="1050" b="1" i="1" kern="0" dirty="0">
                                        <a:solidFill>
                                          <a:prstClr val="black"/>
                                        </a:solidFill>
                                        <a:latin typeface="Cambria Math" panose="02040503050406030204" pitchFamily="18" charset="0"/>
                                      </a:rPr>
                                    </m:ctrlPr>
                                  </m:sSubPr>
                                  <m:e>
                                    <m:r>
                                      <a:rPr lang="en-US" sz="1050" b="1" i="1" kern="0" dirty="0">
                                        <a:solidFill>
                                          <a:prstClr val="black"/>
                                        </a:solidFill>
                                        <a:latin typeface="Cambria Math" panose="02040503050406030204" pitchFamily="18" charset="0"/>
                                      </a:rPr>
                                      <m:t>−</m:t>
                                    </m:r>
                                    <m:r>
                                      <a:rPr lang="en-US" sz="1050" b="1" i="1" kern="0" dirty="0">
                                        <a:solidFill>
                                          <a:prstClr val="black"/>
                                        </a:solidFill>
                                        <a:latin typeface="Cambria Math" panose="02040503050406030204" pitchFamily="18" charset="0"/>
                                      </a:rPr>
                                      <m:t>𝑸</m:t>
                                    </m:r>
                                  </m:e>
                                  <m:sub>
                                    <m:r>
                                      <a:rPr lang="en-US" sz="1050" b="1" i="1" kern="0" dirty="0">
                                        <a:solidFill>
                                          <a:prstClr val="black"/>
                                        </a:solidFill>
                                        <a:latin typeface="Cambria Math" panose="02040503050406030204" pitchFamily="18" charset="0"/>
                                      </a:rPr>
                                      <m:t>𝒎𝒂𝒙</m:t>
                                    </m:r>
                                  </m:sub>
                                </m:sSub>
                                <m:d>
                                  <m:dPr>
                                    <m:ctrlPr>
                                      <a:rPr lang="en-US" sz="1050" b="1" i="1" kern="0" dirty="0">
                                        <a:solidFill>
                                          <a:prstClr val="black"/>
                                        </a:solidFill>
                                        <a:latin typeface="Cambria Math" panose="02040503050406030204" pitchFamily="18" charset="0"/>
                                      </a:rPr>
                                    </m:ctrlPr>
                                  </m:dPr>
                                  <m:e>
                                    <m:r>
                                      <a:rPr lang="en-US" sz="1050" b="1" i="1" kern="0" dirty="0">
                                        <a:solidFill>
                                          <a:prstClr val="black"/>
                                        </a:solidFill>
                                        <a:latin typeface="Cambria Math" panose="02040503050406030204" pitchFamily="18" charset="0"/>
                                      </a:rPr>
                                      <m:t>𝑽</m:t>
                                    </m:r>
                                  </m:e>
                                </m:d>
                              </m:num>
                              <m:den>
                                <m:sSub>
                                  <m:sSubPr>
                                    <m:ctrlPr>
                                      <a:rPr lang="en-US" sz="1050" b="1" i="1" kern="0" dirty="0">
                                        <a:solidFill>
                                          <a:prstClr val="black"/>
                                        </a:solidFill>
                                        <a:latin typeface="Cambria Math" panose="02040503050406030204" pitchFamily="18" charset="0"/>
                                      </a:rPr>
                                    </m:ctrlPr>
                                  </m:sSubPr>
                                  <m:e>
                                    <m:r>
                                      <a:rPr lang="en-US" sz="1050" b="1" i="1" kern="0" dirty="0">
                                        <a:solidFill>
                                          <a:prstClr val="black"/>
                                        </a:solidFill>
                                        <a:latin typeface="Cambria Math" panose="02040503050406030204" pitchFamily="18" charset="0"/>
                                      </a:rPr>
                                      <m:t>𝒌</m:t>
                                    </m:r>
                                  </m:e>
                                  <m:sub>
                                    <m:r>
                                      <a:rPr lang="en-US" sz="1050" b="1" i="1" kern="0" dirty="0">
                                        <a:solidFill>
                                          <a:prstClr val="black"/>
                                        </a:solidFill>
                                        <a:latin typeface="Cambria Math" panose="02040503050406030204" pitchFamily="18" charset="0"/>
                                      </a:rPr>
                                      <m:t>𝑩</m:t>
                                    </m:r>
                                  </m:sub>
                                </m:sSub>
                                <m:r>
                                  <a:rPr lang="en-US" sz="1050" b="1" i="1" kern="0" dirty="0">
                                    <a:solidFill>
                                      <a:prstClr val="black"/>
                                    </a:solidFill>
                                    <a:latin typeface="Cambria Math" panose="02040503050406030204" pitchFamily="18" charset="0"/>
                                  </a:rPr>
                                  <m:t>𝑻</m:t>
                                </m:r>
                              </m:den>
                            </m:f>
                          </m:e>
                        </m:d>
                      </m:oMath>
                    </m:oMathPara>
                  </a14:m>
                  <a:endParaRPr lang="en-US" sz="1200" b="1" dirty="0"/>
                </a:p>
                <a:p>
                  <a:pPr algn="ctr"/>
                  <a:r>
                    <a:rPr lang="en-US" sz="2000" b="1" dirty="0"/>
                    <a:t>does NOT Saturate</a:t>
                  </a:r>
                </a:p>
                <a:p>
                  <a:pPr algn="ctr"/>
                  <a:endParaRPr lang="en-US" sz="1400" b="1" dirty="0"/>
                </a:p>
                <a:p>
                  <a:pPr algn="ctr"/>
                  <a:r>
                    <a:rPr lang="en-US" sz="1400" b="1" dirty="0"/>
                    <a:t>  </a:t>
                  </a:r>
                  <a:r>
                    <a:rPr lang="en-US" sz="2000" b="1" dirty="0"/>
                    <a:t> </a:t>
                  </a:r>
                  <a:r>
                    <a:rPr lang="en-US" sz="2000" b="1" u="sng" dirty="0"/>
                    <a:t>Fermi Distribution Saturates</a:t>
                  </a:r>
                  <a:r>
                    <a:rPr lang="en-US" sz="1600" b="1" dirty="0"/>
                    <a:t> </a:t>
                  </a:r>
                  <a:br>
                    <a:rPr lang="en-US" sz="1600" b="1" dirty="0"/>
                  </a:br>
                  <a:r>
                    <a:rPr lang="en-US" sz="1600" b="1" dirty="0"/>
                    <a:t>Channels saturate </a:t>
                  </a:r>
                  <a:br>
                    <a:rPr lang="en-US" sz="1600" b="1" dirty="0"/>
                  </a:br>
                  <a:r>
                    <a:rPr lang="en-US" sz="1200" b="1" dirty="0"/>
                    <a:t>because they are narrow</a:t>
                  </a:r>
                </a:p>
                <a:p>
                  <a:pPr algn="ctr"/>
                  <a:r>
                    <a:rPr lang="en-US" sz="1600" b="1" dirty="0"/>
                    <a:t> </a:t>
                  </a:r>
                </a:p>
              </p:txBody>
            </p:sp>
          </mc:Choice>
          <mc:Fallback xmlns="">
            <p:sp>
              <p:nvSpPr>
                <p:cNvPr id="8" name="TextBox 7">
                  <a:extLst>
                    <a:ext uri="{FF2B5EF4-FFF2-40B4-BE49-F238E27FC236}">
                      <a16:creationId xmlns:a16="http://schemas.microsoft.com/office/drawing/2014/main" id="{8F9B970A-56D6-4ABA-9B79-640DDD1FC9C4}"/>
                    </a:ext>
                  </a:extLst>
                </p:cNvPr>
                <p:cNvSpPr txBox="1">
                  <a:spLocks noRot="1" noChangeAspect="1" noMove="1" noResize="1" noEditPoints="1" noAdjustHandles="1" noChangeArrowheads="1" noChangeShapeType="1" noTextEdit="1"/>
                </p:cNvSpPr>
                <p:nvPr/>
              </p:nvSpPr>
              <p:spPr>
                <a:xfrm>
                  <a:off x="4131117" y="3418733"/>
                  <a:ext cx="3929766" cy="2725624"/>
                </a:xfrm>
                <a:prstGeom prst="rect">
                  <a:avLst/>
                </a:prstGeom>
                <a:blipFill>
                  <a:blip r:embed="rId4"/>
                  <a:stretch>
                    <a:fillRect t="-664"/>
                  </a:stretch>
                </a:blipFill>
                <a:ln w="28575">
                  <a:solidFill>
                    <a:schemeClr val="tx1"/>
                  </a:solid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C817E369-4704-487F-A254-04A9888ACC8B}"/>
                </a:ext>
              </a:extLst>
            </p:cNvPr>
            <p:cNvSpPr/>
            <p:nvPr/>
          </p:nvSpPr>
          <p:spPr>
            <a:xfrm>
              <a:off x="4773532" y="5663612"/>
              <a:ext cx="2803973" cy="276999"/>
            </a:xfrm>
            <a:prstGeom prst="rect">
              <a:avLst/>
            </a:prstGeom>
          </p:spPr>
          <p:txBody>
            <a:bodyPr wrap="none">
              <a:spAutoFit/>
            </a:bodyPr>
            <a:lstStyle/>
            <a:p>
              <a:r>
                <a:rPr lang="en-US" sz="1200" b="1" dirty="0"/>
                <a:t>* </a:t>
              </a:r>
              <a:r>
                <a:rPr lang="en-US" sz="750" b="1" dirty="0">
                  <a:solidFill>
                    <a:srgbClr val="000000"/>
                  </a:solidFill>
                </a:rPr>
                <a:t>Boltzmann. Berkeley ‘Lectures on Gas Theory’, 1904 (!)</a:t>
              </a:r>
            </a:p>
          </p:txBody>
        </p:sp>
      </p:grpSp>
      <p:sp>
        <p:nvSpPr>
          <p:cNvPr id="3" name="TextBox 2">
            <a:extLst>
              <a:ext uri="{FF2B5EF4-FFF2-40B4-BE49-F238E27FC236}">
                <a16:creationId xmlns:a16="http://schemas.microsoft.com/office/drawing/2014/main" id="{69241225-0BAD-475B-BA06-99816BE79B02}"/>
              </a:ext>
            </a:extLst>
          </p:cNvPr>
          <p:cNvSpPr txBox="1"/>
          <p:nvPr/>
        </p:nvSpPr>
        <p:spPr>
          <a:xfrm rot="19992705">
            <a:off x="1771125" y="1634592"/>
            <a:ext cx="2581046" cy="276999"/>
          </a:xfrm>
          <a:prstGeom prst="rect">
            <a:avLst/>
          </a:prstGeom>
          <a:noFill/>
        </p:spPr>
        <p:txBody>
          <a:bodyPr wrap="square" rtlCol="0">
            <a:spAutoFit/>
          </a:bodyPr>
          <a:lstStyle/>
          <a:p>
            <a:pPr algn="l"/>
            <a:r>
              <a:rPr lang="en-US" sz="1200" b="1" dirty="0">
                <a:solidFill>
                  <a:srgbClr val="C00000"/>
                </a:solidFill>
                <a:latin typeface="Comic Sans MS" panose="030F0702030302020204" pitchFamily="66" charset="0"/>
              </a:rPr>
              <a:t>Interdisciplinary Confusion</a:t>
            </a:r>
          </a:p>
        </p:txBody>
      </p:sp>
      <p:sp>
        <p:nvSpPr>
          <p:cNvPr id="14" name="TextBox 13">
            <a:extLst>
              <a:ext uri="{FF2B5EF4-FFF2-40B4-BE49-F238E27FC236}">
                <a16:creationId xmlns:a16="http://schemas.microsoft.com/office/drawing/2014/main" id="{49EC2FA9-9812-4B9E-8D37-41502142479D}"/>
              </a:ext>
            </a:extLst>
          </p:cNvPr>
          <p:cNvSpPr txBox="1"/>
          <p:nvPr/>
        </p:nvSpPr>
        <p:spPr>
          <a:xfrm rot="1481009">
            <a:off x="7720126" y="1778201"/>
            <a:ext cx="2581046" cy="276999"/>
          </a:xfrm>
          <a:prstGeom prst="rect">
            <a:avLst/>
          </a:prstGeom>
          <a:noFill/>
        </p:spPr>
        <p:txBody>
          <a:bodyPr wrap="square" rtlCol="0">
            <a:spAutoFit/>
          </a:bodyPr>
          <a:lstStyle/>
          <a:p>
            <a:pPr algn="l"/>
            <a:r>
              <a:rPr lang="en-US" sz="1200" b="1" dirty="0">
                <a:solidFill>
                  <a:srgbClr val="C00000"/>
                </a:solidFill>
                <a:latin typeface="Comic Sans MS" panose="030F0702030302020204" pitchFamily="66" charset="0"/>
              </a:rPr>
              <a:t>Interdisciplinary Confusion</a:t>
            </a:r>
          </a:p>
        </p:txBody>
      </p:sp>
      <p:sp>
        <p:nvSpPr>
          <p:cNvPr id="16" name="TextBox 15">
            <a:extLst>
              <a:ext uri="{FF2B5EF4-FFF2-40B4-BE49-F238E27FC236}">
                <a16:creationId xmlns:a16="http://schemas.microsoft.com/office/drawing/2014/main" id="{0A8A7075-9601-4968-9171-BC7BC96C51A0}"/>
              </a:ext>
            </a:extLst>
          </p:cNvPr>
          <p:cNvSpPr txBox="1"/>
          <p:nvPr/>
        </p:nvSpPr>
        <p:spPr>
          <a:xfrm>
            <a:off x="4348146" y="353625"/>
            <a:ext cx="3175038" cy="338554"/>
          </a:xfrm>
          <a:prstGeom prst="rect">
            <a:avLst/>
          </a:prstGeom>
          <a:noFill/>
        </p:spPr>
        <p:txBody>
          <a:bodyPr wrap="square" rtlCol="0">
            <a:spAutoFit/>
          </a:bodyPr>
          <a:lstStyle/>
          <a:p>
            <a:pPr algn="l"/>
            <a:r>
              <a:rPr lang="en-US" sz="1600" b="1" dirty="0">
                <a:solidFill>
                  <a:srgbClr val="C00000"/>
                </a:solidFill>
                <a:latin typeface="Comic Sans MS" panose="030F0702030302020204" pitchFamily="66" charset="0"/>
              </a:rPr>
              <a:t>Interdisciplinary Confusion</a:t>
            </a:r>
          </a:p>
        </p:txBody>
      </p:sp>
    </p:spTree>
    <p:extLst>
      <p:ext uri="{BB962C8B-B14F-4D97-AF65-F5344CB8AC3E}">
        <p14:creationId xmlns:p14="http://schemas.microsoft.com/office/powerpoint/2010/main" val="325876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E7F7"/>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E545F0-A339-4E75-A511-BF29AE3DB98F}"/>
              </a:ext>
            </a:extLst>
          </p:cNvPr>
          <p:cNvSpPr>
            <a:spLocks noGrp="1"/>
          </p:cNvSpPr>
          <p:nvPr>
            <p:ph type="sldNum" sz="quarter" idx="12"/>
          </p:nvPr>
        </p:nvSpPr>
        <p:spPr/>
        <p:txBody>
          <a:bodyPr/>
          <a:lstStyle/>
          <a:p>
            <a:fld id="{FB2DA28D-31BC-4E7A-8D3F-5B45F747894A}" type="slidenum">
              <a:rPr lang="en-GB" altLang="en-US" smtClean="0"/>
              <a:pPr/>
              <a:t>2</a:t>
            </a:fld>
            <a:endParaRPr lang="en-GB" altLang="en-US"/>
          </a:p>
        </p:txBody>
      </p:sp>
      <p:sp>
        <p:nvSpPr>
          <p:cNvPr id="3" name="TextBox 2">
            <a:extLst>
              <a:ext uri="{FF2B5EF4-FFF2-40B4-BE49-F238E27FC236}">
                <a16:creationId xmlns:a16="http://schemas.microsoft.com/office/drawing/2014/main" id="{CB9F5387-A244-42CE-87C3-ABC0C867BE14}"/>
              </a:ext>
            </a:extLst>
          </p:cNvPr>
          <p:cNvSpPr txBox="1"/>
          <p:nvPr/>
        </p:nvSpPr>
        <p:spPr bwMode="auto">
          <a:xfrm rot="21355874">
            <a:off x="4540564" y="3867879"/>
            <a:ext cx="6051242" cy="1358008"/>
          </a:xfrm>
          <a:prstGeom prst="rect">
            <a:avLst/>
          </a:prstGeom>
          <a:noFill/>
          <a:ln w="25400">
            <a:noFill/>
            <a:miter lim="800000"/>
            <a:headEnd/>
            <a:tailEnd/>
          </a:ln>
        </p:spPr>
        <p:txBody>
          <a:bodyPr wrap="square" rtlCol="0">
            <a:noAutofit/>
          </a:bodyPr>
          <a:lstStyle/>
          <a:p>
            <a:pPr algn="ctr"/>
            <a:r>
              <a:rPr lang="en-US" sz="2800" b="1" dirty="0">
                <a:solidFill>
                  <a:srgbClr val="000000"/>
                </a:solidFill>
              </a:rPr>
              <a:t>Thanks to Prof. </a:t>
            </a:r>
            <a:r>
              <a:rPr lang="en-US" sz="2800" b="1" dirty="0" err="1">
                <a:solidFill>
                  <a:srgbClr val="000000"/>
                </a:solidFill>
              </a:rPr>
              <a:t>Strano</a:t>
            </a:r>
            <a:r>
              <a:rPr lang="en-US" sz="2800" b="1" dirty="0">
                <a:solidFill>
                  <a:srgbClr val="000000"/>
                </a:solidFill>
              </a:rPr>
              <a:t> </a:t>
            </a:r>
          </a:p>
          <a:p>
            <a:pPr algn="ctr"/>
            <a:r>
              <a:rPr lang="en-US" sz="2800" b="1" dirty="0">
                <a:solidFill>
                  <a:srgbClr val="000000"/>
                </a:solidFill>
              </a:rPr>
              <a:t>For the invitation</a:t>
            </a:r>
            <a:endParaRPr lang="en-US" sz="2400" b="1" dirty="0">
              <a:solidFill>
                <a:srgbClr val="000000"/>
              </a:solidFill>
            </a:endParaRPr>
          </a:p>
          <a:p>
            <a:pPr algn="ctr"/>
            <a:r>
              <a:rPr lang="en-US" dirty="0">
                <a:solidFill>
                  <a:srgbClr val="000000"/>
                </a:solidFill>
              </a:rPr>
              <a:t>and to</a:t>
            </a:r>
            <a:br>
              <a:rPr lang="en-US" dirty="0">
                <a:solidFill>
                  <a:srgbClr val="000000"/>
                </a:solidFill>
              </a:rPr>
            </a:br>
            <a:r>
              <a:rPr lang="en-US" dirty="0">
                <a:solidFill>
                  <a:srgbClr val="000000"/>
                </a:solidFill>
              </a:rPr>
              <a:t> Sam </a:t>
            </a:r>
            <a:r>
              <a:rPr lang="en-US" dirty="0" err="1">
                <a:solidFill>
                  <a:srgbClr val="000000"/>
                </a:solidFill>
              </a:rPr>
              <a:t>Faucher</a:t>
            </a:r>
            <a:r>
              <a:rPr lang="en-US" dirty="0">
                <a:solidFill>
                  <a:srgbClr val="000000"/>
                </a:solidFill>
              </a:rPr>
              <a:t> </a:t>
            </a:r>
            <a:br>
              <a:rPr lang="en-US" dirty="0">
                <a:solidFill>
                  <a:srgbClr val="000000"/>
                </a:solidFill>
              </a:rPr>
            </a:br>
            <a:r>
              <a:rPr lang="en-US" sz="1400" i="1" dirty="0">
                <a:solidFill>
                  <a:srgbClr val="000000"/>
                </a:solidFill>
              </a:rPr>
              <a:t>for showing me how to use </a:t>
            </a:r>
            <a:r>
              <a:rPr lang="en-US" sz="1400" i="1" dirty="0" err="1">
                <a:solidFill>
                  <a:srgbClr val="000000"/>
                </a:solidFill>
              </a:rPr>
              <a:t>Webex</a:t>
            </a:r>
            <a:endParaRPr lang="en-US" i="1" dirty="0">
              <a:solidFill>
                <a:srgbClr val="000000"/>
              </a:solidFill>
            </a:endParaRPr>
          </a:p>
        </p:txBody>
      </p:sp>
      <p:grpSp>
        <p:nvGrpSpPr>
          <p:cNvPr id="8" name="Group 7">
            <a:extLst>
              <a:ext uri="{FF2B5EF4-FFF2-40B4-BE49-F238E27FC236}">
                <a16:creationId xmlns:a16="http://schemas.microsoft.com/office/drawing/2014/main" id="{F3EAE6EE-A0CE-4608-9403-6AA3C91A7B19}"/>
              </a:ext>
            </a:extLst>
          </p:cNvPr>
          <p:cNvGrpSpPr/>
          <p:nvPr/>
        </p:nvGrpSpPr>
        <p:grpSpPr>
          <a:xfrm>
            <a:off x="420624" y="539496"/>
            <a:ext cx="5512731" cy="3022664"/>
            <a:chOff x="420624" y="539496"/>
            <a:chExt cx="5512731" cy="3022664"/>
          </a:xfrm>
        </p:grpSpPr>
        <p:grpSp>
          <p:nvGrpSpPr>
            <p:cNvPr id="6" name="Group 5">
              <a:extLst>
                <a:ext uri="{FF2B5EF4-FFF2-40B4-BE49-F238E27FC236}">
                  <a16:creationId xmlns:a16="http://schemas.microsoft.com/office/drawing/2014/main" id="{4326BEB2-8925-4037-B86B-53923442D91E}"/>
                </a:ext>
              </a:extLst>
            </p:cNvPr>
            <p:cNvGrpSpPr/>
            <p:nvPr/>
          </p:nvGrpSpPr>
          <p:grpSpPr>
            <a:xfrm>
              <a:off x="461157" y="578167"/>
              <a:ext cx="5472198" cy="2983993"/>
              <a:chOff x="293296" y="180602"/>
              <a:chExt cx="5472198" cy="2983993"/>
            </a:xfrm>
          </p:grpSpPr>
          <p:pic>
            <p:nvPicPr>
              <p:cNvPr id="4" name="Picture 3">
                <a:extLst>
                  <a:ext uri="{FF2B5EF4-FFF2-40B4-BE49-F238E27FC236}">
                    <a16:creationId xmlns:a16="http://schemas.microsoft.com/office/drawing/2014/main" id="{9DE53C2E-6B43-48E0-913A-0DF028B4D21E}"/>
                  </a:ext>
                </a:extLst>
              </p:cNvPr>
              <p:cNvPicPr>
                <a:picLocks noChangeAspect="1"/>
              </p:cNvPicPr>
              <p:nvPr/>
            </p:nvPicPr>
            <p:blipFill>
              <a:blip r:embed="rId3"/>
              <a:stretch>
                <a:fillRect/>
              </a:stretch>
            </p:blipFill>
            <p:spPr>
              <a:xfrm>
                <a:off x="293296" y="180602"/>
                <a:ext cx="5472198" cy="2983993"/>
              </a:xfrm>
              <a:prstGeom prst="rect">
                <a:avLst/>
              </a:prstGeom>
            </p:spPr>
          </p:pic>
          <p:sp>
            <p:nvSpPr>
              <p:cNvPr id="5" name="Rectangle 4">
                <a:extLst>
                  <a:ext uri="{FF2B5EF4-FFF2-40B4-BE49-F238E27FC236}">
                    <a16:creationId xmlns:a16="http://schemas.microsoft.com/office/drawing/2014/main" id="{F7966FD4-2A8F-4FDA-804A-23BB5386E946}"/>
                  </a:ext>
                </a:extLst>
              </p:cNvPr>
              <p:cNvSpPr/>
              <p:nvPr/>
            </p:nvSpPr>
            <p:spPr>
              <a:xfrm>
                <a:off x="2898807" y="438322"/>
                <a:ext cx="2866687" cy="523220"/>
              </a:xfrm>
              <a:prstGeom prst="rect">
                <a:avLst/>
              </a:prstGeom>
            </p:spPr>
            <p:txBody>
              <a:bodyPr wrap="square">
                <a:spAutoFit/>
              </a:bodyPr>
              <a:lstStyle/>
              <a:p>
                <a:pPr algn="ctr"/>
                <a:r>
                  <a:rPr lang="en-US" sz="1400" b="1" dirty="0">
                    <a:solidFill>
                      <a:srgbClr val="000000"/>
                    </a:solidFill>
                    <a:latin typeface="inherit"/>
                  </a:rPr>
                  <a:t>Center for </a:t>
                </a:r>
              </a:p>
              <a:p>
                <a:pPr algn="ctr"/>
                <a:r>
                  <a:rPr lang="en-US" sz="1400" b="1" dirty="0">
                    <a:solidFill>
                      <a:srgbClr val="000000"/>
                    </a:solidFill>
                    <a:latin typeface="inherit"/>
                  </a:rPr>
                  <a:t>Enhanced Nanofluidic Transport</a:t>
                </a:r>
                <a:endParaRPr lang="en-US" sz="1400" dirty="0"/>
              </a:p>
            </p:txBody>
          </p:sp>
        </p:grpSp>
        <p:sp>
          <p:nvSpPr>
            <p:cNvPr id="7" name="Rectangle 6">
              <a:extLst>
                <a:ext uri="{FF2B5EF4-FFF2-40B4-BE49-F238E27FC236}">
                  <a16:creationId xmlns:a16="http://schemas.microsoft.com/office/drawing/2014/main" id="{D05B9F35-0DD4-4F0E-8249-E08C4D365B64}"/>
                </a:ext>
              </a:extLst>
            </p:cNvPr>
            <p:cNvSpPr/>
            <p:nvPr/>
          </p:nvSpPr>
          <p:spPr bwMode="auto">
            <a:xfrm>
              <a:off x="420624" y="539496"/>
              <a:ext cx="5512731" cy="3022664"/>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grpSp>
      <p:grpSp>
        <p:nvGrpSpPr>
          <p:cNvPr id="11" name="Group 10">
            <a:extLst>
              <a:ext uri="{FF2B5EF4-FFF2-40B4-BE49-F238E27FC236}">
                <a16:creationId xmlns:a16="http://schemas.microsoft.com/office/drawing/2014/main" id="{45381D83-8DD7-4D49-B3FD-5FD1509022BB}"/>
              </a:ext>
            </a:extLst>
          </p:cNvPr>
          <p:cNvGrpSpPr/>
          <p:nvPr/>
        </p:nvGrpSpPr>
        <p:grpSpPr>
          <a:xfrm>
            <a:off x="7520940" y="792480"/>
            <a:ext cx="3557016" cy="1655064"/>
            <a:chOff x="1060704" y="4512564"/>
            <a:chExt cx="3557016" cy="1655064"/>
          </a:xfrm>
        </p:grpSpPr>
        <p:sp>
          <p:nvSpPr>
            <p:cNvPr id="10" name="Cloud 9">
              <a:extLst>
                <a:ext uri="{FF2B5EF4-FFF2-40B4-BE49-F238E27FC236}">
                  <a16:creationId xmlns:a16="http://schemas.microsoft.com/office/drawing/2014/main" id="{062E4AE5-29AB-4B84-A27B-71F98533EFAE}"/>
                </a:ext>
              </a:extLst>
            </p:cNvPr>
            <p:cNvSpPr/>
            <p:nvPr/>
          </p:nvSpPr>
          <p:spPr bwMode="auto">
            <a:xfrm>
              <a:off x="1060704" y="4512564"/>
              <a:ext cx="3557016" cy="1376172"/>
            </a:xfrm>
            <a:prstGeom prst="cloud">
              <a:avLst/>
            </a:prstGeom>
            <a:blipFill>
              <a:blip r:embed="rId4"/>
              <a:tile tx="0" ty="0" sx="100000" sy="100000" flip="none" algn="tl"/>
            </a:blipFill>
            <a:ln w="25400" cap="flat" cmpd="sng" algn="ctr">
              <a:solidFill>
                <a:schemeClr val="tx1"/>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sp>
          <p:nvSpPr>
            <p:cNvPr id="9" name="TextBox 8">
              <a:extLst>
                <a:ext uri="{FF2B5EF4-FFF2-40B4-BE49-F238E27FC236}">
                  <a16:creationId xmlns:a16="http://schemas.microsoft.com/office/drawing/2014/main" id="{6572C0B8-9A51-4FF8-B622-31CEB8E95E62}"/>
                </a:ext>
              </a:extLst>
            </p:cNvPr>
            <p:cNvSpPr txBox="1"/>
            <p:nvPr/>
          </p:nvSpPr>
          <p:spPr bwMode="auto">
            <a:xfrm>
              <a:off x="1219917" y="4796028"/>
              <a:ext cx="3351276" cy="1371600"/>
            </a:xfrm>
            <a:prstGeom prst="rect">
              <a:avLst/>
            </a:prstGeom>
            <a:noFill/>
            <a:ln w="25400">
              <a:noFill/>
              <a:miter lim="800000"/>
              <a:headEnd/>
              <a:tailEnd/>
            </a:ln>
          </p:spPr>
          <p:txBody>
            <a:bodyPr wrap="square" rtlCol="0">
              <a:noAutofit/>
            </a:bodyPr>
            <a:lstStyle/>
            <a:p>
              <a:pPr algn="ctr"/>
              <a:r>
                <a:rPr lang="en-US" b="1" dirty="0">
                  <a:solidFill>
                    <a:srgbClr val="000000"/>
                  </a:solidFill>
                </a:rPr>
                <a:t>Hello to old friends in the audience!!!</a:t>
              </a:r>
            </a:p>
          </p:txBody>
        </p:sp>
      </p:grpSp>
    </p:spTree>
    <p:extLst>
      <p:ext uri="{BB962C8B-B14F-4D97-AF65-F5344CB8AC3E}">
        <p14:creationId xmlns:p14="http://schemas.microsoft.com/office/powerpoint/2010/main" val="99238039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79576" y="363915"/>
            <a:ext cx="8237422" cy="6063198"/>
          </a:xfrm>
          <a:prstGeom prst="rect">
            <a:avLst/>
          </a:prstGeom>
          <a:noFill/>
        </p:spPr>
        <p:txBody>
          <a:bodyPr wrap="square" rtlCol="0">
            <a:spAutoFit/>
          </a:bodyPr>
          <a:lstStyle/>
          <a:p>
            <a:pPr algn="ctr">
              <a:defRPr/>
            </a:pPr>
            <a:r>
              <a:rPr lang="en-US" sz="3200" b="1" i="1" kern="0" dirty="0">
                <a:solidFill>
                  <a:srgbClr val="C00000"/>
                </a:solidFill>
                <a:latin typeface="Comic Sans MS" panose="030F0702030302020204" pitchFamily="66" charset="0"/>
              </a:rPr>
              <a:t>Motivation</a:t>
            </a:r>
          </a:p>
          <a:p>
            <a:pPr algn="ctr">
              <a:defRPr/>
            </a:pPr>
            <a:endParaRPr lang="en-US" sz="3200" b="1" i="1" kern="0" dirty="0">
              <a:solidFill>
                <a:srgbClr val="C00000"/>
              </a:solidFill>
              <a:latin typeface="Comic Sans MS" panose="030F0702030302020204" pitchFamily="66" charset="0"/>
            </a:endParaRPr>
          </a:p>
          <a:p>
            <a:pPr algn="ctr">
              <a:defRPr/>
            </a:pPr>
            <a:r>
              <a:rPr lang="en-US" sz="3200" kern="0" dirty="0">
                <a:solidFill>
                  <a:srgbClr val="002060"/>
                </a:solidFill>
                <a:latin typeface="Arial Black" panose="020B0A04020102020204" pitchFamily="34" charset="0"/>
              </a:rPr>
              <a:t>Fermi Description</a:t>
            </a:r>
            <a:r>
              <a:rPr lang="en-US" sz="2800" kern="0" dirty="0">
                <a:solidFill>
                  <a:srgbClr val="002060"/>
                </a:solidFill>
                <a:latin typeface="Arial Black" panose="020B0A04020102020204" pitchFamily="34" charset="0"/>
              </a:rPr>
              <a:t> </a:t>
            </a:r>
            <a:br>
              <a:rPr lang="en-US" sz="2800" kern="0" dirty="0">
                <a:solidFill>
                  <a:srgbClr val="002060"/>
                </a:solidFill>
                <a:latin typeface="Arial Black" panose="020B0A04020102020204" pitchFamily="34" charset="0"/>
              </a:rPr>
            </a:br>
            <a:endParaRPr lang="en-US" sz="2400" kern="0" dirty="0">
              <a:solidFill>
                <a:srgbClr val="002060"/>
              </a:solidFill>
              <a:latin typeface="Arial Black" panose="020B0A04020102020204" pitchFamily="34" charset="0"/>
            </a:endParaRPr>
          </a:p>
          <a:p>
            <a:pPr algn="ctr">
              <a:defRPr/>
            </a:pPr>
            <a:r>
              <a:rPr lang="en-US" sz="2400" kern="0" dirty="0">
                <a:solidFill>
                  <a:srgbClr val="002060"/>
                </a:solidFill>
              </a:rPr>
              <a:t>is designed to deal with</a:t>
            </a:r>
          </a:p>
          <a:p>
            <a:pPr algn="ctr">
              <a:defRPr/>
            </a:pPr>
            <a:br>
              <a:rPr lang="en-US" sz="2400" kern="0" dirty="0">
                <a:solidFill>
                  <a:srgbClr val="002060"/>
                </a:solidFill>
                <a:latin typeface="Arial Black" panose="020B0A04020102020204" pitchFamily="34" charset="0"/>
              </a:rPr>
            </a:br>
            <a:r>
              <a:rPr lang="en-US" sz="3200" kern="0" dirty="0">
                <a:solidFill>
                  <a:srgbClr val="002060"/>
                </a:solidFill>
                <a:latin typeface="Arial Black" panose="020B0A04020102020204" pitchFamily="34" charset="0"/>
              </a:rPr>
              <a:t> Saturation of Concentration</a:t>
            </a:r>
          </a:p>
          <a:p>
            <a:pPr algn="ctr">
              <a:defRPr/>
            </a:pPr>
            <a:br>
              <a:rPr lang="en-US" sz="2000" b="1" kern="0" dirty="0">
                <a:solidFill>
                  <a:srgbClr val="002060"/>
                </a:solidFill>
                <a:latin typeface="Arial Black" panose="020B0A04020102020204" pitchFamily="34" charset="0"/>
              </a:rPr>
            </a:br>
            <a:endParaRPr lang="en-US" kern="0" dirty="0">
              <a:solidFill>
                <a:srgbClr val="002060"/>
              </a:solidFill>
            </a:endParaRPr>
          </a:p>
          <a:p>
            <a:pPr algn="ctr">
              <a:defRPr/>
            </a:pPr>
            <a:endParaRPr lang="en-US" i="1" kern="0" dirty="0">
              <a:solidFill>
                <a:srgbClr val="002060"/>
              </a:solidFill>
            </a:endParaRPr>
          </a:p>
          <a:p>
            <a:pPr algn="ctr">
              <a:defRPr/>
            </a:pPr>
            <a:r>
              <a:rPr lang="en-US" sz="2400" kern="0" dirty="0">
                <a:solidFill>
                  <a:srgbClr val="002060"/>
                </a:solidFill>
              </a:rPr>
              <a:t> </a:t>
            </a:r>
            <a:r>
              <a:rPr lang="en-US" sz="2400" b="1" kern="0" dirty="0">
                <a:solidFill>
                  <a:srgbClr val="002060"/>
                </a:solidFill>
              </a:rPr>
              <a:t>without computing forces </a:t>
            </a:r>
            <a:br>
              <a:rPr lang="en-US" b="1" kern="0" dirty="0">
                <a:solidFill>
                  <a:srgbClr val="002060"/>
                </a:solidFill>
              </a:rPr>
            </a:br>
            <a:r>
              <a:rPr lang="en-US" sz="1400" b="1" i="1" kern="0" dirty="0">
                <a:solidFill>
                  <a:srgbClr val="002060"/>
                </a:solidFill>
              </a:rPr>
              <a:t>motivated by the Pauli Exclusion Principle</a:t>
            </a:r>
          </a:p>
          <a:p>
            <a:pPr algn="ctr">
              <a:defRPr/>
            </a:pPr>
            <a:r>
              <a:rPr lang="en-US" sz="1400" b="1" i="1" kern="0" dirty="0">
                <a:solidFill>
                  <a:srgbClr val="002060"/>
                </a:solidFill>
              </a:rPr>
              <a:t>that avoids the calculation of inter-electron forces and correlations!</a:t>
            </a:r>
            <a:endParaRPr lang="en-US" sz="1400" i="1" kern="0" dirty="0">
              <a:solidFill>
                <a:srgbClr val="002060"/>
              </a:solidFill>
              <a:latin typeface="Comic Sans MS" panose="030F0702030302020204" pitchFamily="66" charset="0"/>
            </a:endParaRPr>
          </a:p>
          <a:p>
            <a:pPr algn="just">
              <a:defRPr/>
            </a:pPr>
            <a:endParaRPr lang="en-US" kern="0" dirty="0">
              <a:solidFill>
                <a:srgbClr val="002060"/>
              </a:solidFill>
            </a:endParaRPr>
          </a:p>
          <a:p>
            <a:pPr algn="ctr">
              <a:defRPr/>
            </a:pPr>
            <a:endParaRPr lang="en-US" i="1" kern="0" dirty="0">
              <a:solidFill>
                <a:sysClr val="windowText" lastClr="000000"/>
              </a:solidFill>
            </a:endParaRPr>
          </a:p>
          <a:p>
            <a:pPr algn="just">
              <a:defRPr/>
            </a:pPr>
            <a:endParaRPr lang="en-US" kern="0" dirty="0">
              <a:solidFill>
                <a:sysClr val="windowText" lastClr="000000"/>
              </a:solidFill>
            </a:endParaRPr>
          </a:p>
          <a:p>
            <a:pPr>
              <a:defRPr/>
            </a:pPr>
            <a:endParaRPr lang="en-US" kern="0" dirty="0">
              <a:solidFill>
                <a:sysClr val="windowText" lastClr="000000"/>
              </a:solidFill>
            </a:endParaRPr>
          </a:p>
        </p:txBody>
      </p:sp>
      <p:sp>
        <p:nvSpPr>
          <p:cNvPr id="3" name="Slide Number Placeholder 2"/>
          <p:cNvSpPr>
            <a:spLocks noGrp="1"/>
          </p:cNvSpPr>
          <p:nvPr>
            <p:ph type="sldNum" sz="quarter" idx="12"/>
          </p:nvPr>
        </p:nvSpPr>
        <p:spPr>
          <a:xfrm>
            <a:off x="8611998" y="6491681"/>
            <a:ext cx="1905000" cy="457200"/>
          </a:xfrm>
        </p:spPr>
        <p:txBody>
          <a:bodyPr/>
          <a:lstStyle/>
          <a:p>
            <a:pPr eaLnBrk="1" hangingPunct="1">
              <a:spcBef>
                <a:spcPts val="0"/>
              </a:spcBef>
              <a:defRPr/>
            </a:pPr>
            <a:fld id="{E992E85B-D96E-4C64-8DCC-FF1FED9104FA}" type="slidenum">
              <a:rPr lang="en-US" sz="1800" kern="0"/>
              <a:pPr eaLnBrk="1" hangingPunct="1">
                <a:spcBef>
                  <a:spcPts val="0"/>
                </a:spcBef>
                <a:defRPr/>
              </a:pPr>
              <a:t>20</a:t>
            </a:fld>
            <a:endParaRPr lang="en-US" sz="1800" kern="0" dirty="0"/>
          </a:p>
        </p:txBody>
      </p:sp>
    </p:spTree>
    <p:extLst>
      <p:ext uri="{BB962C8B-B14F-4D97-AF65-F5344CB8AC3E}">
        <p14:creationId xmlns:p14="http://schemas.microsoft.com/office/powerpoint/2010/main" val="42710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6889" y="382482"/>
            <a:ext cx="8036086" cy="2462213"/>
          </a:xfrm>
          <a:prstGeom prst="rect">
            <a:avLst/>
          </a:prstGeom>
          <a:noFill/>
        </p:spPr>
        <p:txBody>
          <a:bodyPr wrap="square" rtlCol="0">
            <a:spAutoFit/>
          </a:bodyPr>
          <a:lstStyle/>
          <a:p>
            <a:pPr algn="ctr">
              <a:defRPr/>
            </a:pPr>
            <a:r>
              <a:rPr lang="en-US" sz="3200" kern="0" dirty="0">
                <a:solidFill>
                  <a:sysClr val="windowText" lastClr="000000"/>
                </a:solidFill>
                <a:latin typeface="Arial Black" panose="020B0A04020102020204" pitchFamily="34" charset="0"/>
              </a:rPr>
              <a:t>Fermi Description</a:t>
            </a:r>
            <a:r>
              <a:rPr lang="en-US" sz="2800" kern="0" dirty="0">
                <a:solidFill>
                  <a:sysClr val="windowText" lastClr="000000"/>
                </a:solidFill>
                <a:latin typeface="Arial Black" panose="020B0A04020102020204" pitchFamily="34" charset="0"/>
              </a:rPr>
              <a:t> </a:t>
            </a:r>
            <a:br>
              <a:rPr lang="en-US" sz="2800" kern="0" dirty="0">
                <a:solidFill>
                  <a:sysClr val="windowText" lastClr="000000"/>
                </a:solidFill>
                <a:latin typeface="Arial Black" panose="020B0A04020102020204" pitchFamily="34" charset="0"/>
              </a:rPr>
            </a:br>
            <a:r>
              <a:rPr lang="en-US" sz="2400" kern="0" dirty="0">
                <a:solidFill>
                  <a:sysClr val="windowText" lastClr="000000"/>
                </a:solidFill>
                <a:latin typeface="Arial Black" panose="020B0A04020102020204" pitchFamily="34" charset="0"/>
              </a:rPr>
              <a:t>of</a:t>
            </a:r>
            <a:br>
              <a:rPr lang="en-US" sz="2400" kern="0" dirty="0">
                <a:solidFill>
                  <a:sysClr val="windowText" lastClr="000000"/>
                </a:solidFill>
                <a:latin typeface="Arial Black" panose="020B0A04020102020204" pitchFamily="34" charset="0"/>
              </a:rPr>
            </a:br>
            <a:r>
              <a:rPr lang="en-US" sz="3200" u="sng" kern="0" dirty="0">
                <a:solidFill>
                  <a:sysClr val="windowText" lastClr="000000"/>
                </a:solidFill>
                <a:latin typeface="Arial Black" panose="020B0A04020102020204" pitchFamily="34" charset="0"/>
              </a:rPr>
              <a:t>Saturation of Volume</a:t>
            </a:r>
            <a:br>
              <a:rPr lang="en-US" sz="3200" u="sng" kern="0" dirty="0">
                <a:solidFill>
                  <a:sysClr val="windowText" lastClr="000000"/>
                </a:solidFill>
                <a:latin typeface="Arial Black" panose="020B0A04020102020204" pitchFamily="34" charset="0"/>
              </a:rPr>
            </a:br>
            <a:r>
              <a:rPr lang="en-US" sz="2400" kern="0" dirty="0">
                <a:solidFill>
                  <a:sysClr val="windowText" lastClr="000000"/>
                </a:solidFill>
              </a:rPr>
              <a:t>by Spherical Ions</a:t>
            </a:r>
            <a:br>
              <a:rPr lang="en-US" sz="2400" kern="0" dirty="0">
                <a:solidFill>
                  <a:sysClr val="windowText" lastClr="000000"/>
                </a:solidFill>
                <a:latin typeface="Arial Black" panose="020B0A04020102020204" pitchFamily="34" charset="0"/>
              </a:rPr>
            </a:br>
            <a:r>
              <a:rPr lang="en-US" sz="2400" kern="0" dirty="0">
                <a:solidFill>
                  <a:sysClr val="windowText" lastClr="000000"/>
                </a:solidFill>
                <a:latin typeface="Arial Black" panose="020B0A04020102020204" pitchFamily="34" charset="0"/>
              </a:rPr>
              <a:t> </a:t>
            </a:r>
            <a:br>
              <a:rPr lang="en-US" sz="2400" kern="0" dirty="0">
                <a:solidFill>
                  <a:sysClr val="windowText" lastClr="000000"/>
                </a:solidFill>
                <a:latin typeface="Arial Black" panose="020B0A04020102020204" pitchFamily="34" charset="0"/>
              </a:rPr>
            </a:br>
            <a:endParaRPr lang="en-US" kern="0" dirty="0">
              <a:solidFill>
                <a:sysClr val="windowText" lastClr="000000"/>
              </a:solidFill>
            </a:endParaRPr>
          </a:p>
        </p:txBody>
      </p:sp>
      <p:sp>
        <p:nvSpPr>
          <p:cNvPr id="3" name="Slide Number Placeholder 2"/>
          <p:cNvSpPr>
            <a:spLocks noGrp="1"/>
          </p:cNvSpPr>
          <p:nvPr>
            <p:ph type="sldNum" sz="quarter" idx="12"/>
          </p:nvPr>
        </p:nvSpPr>
        <p:spPr/>
        <p:txBody>
          <a:bodyPr/>
          <a:lstStyle/>
          <a:p>
            <a:pPr eaLnBrk="1" hangingPunct="1">
              <a:spcBef>
                <a:spcPts val="0"/>
              </a:spcBef>
              <a:defRPr/>
            </a:pPr>
            <a:fld id="{E992E85B-D96E-4C64-8DCC-FF1FED9104FA}" type="slidenum">
              <a:rPr lang="en-US" sz="1800" kern="0"/>
              <a:pPr eaLnBrk="1" hangingPunct="1">
                <a:spcBef>
                  <a:spcPts val="0"/>
                </a:spcBef>
                <a:defRPr/>
              </a:pPr>
              <a:t>21</a:t>
            </a:fld>
            <a:endParaRPr lang="en-US" sz="1800" kern="0"/>
          </a:p>
        </p:txBody>
      </p:sp>
      <p:grpSp>
        <p:nvGrpSpPr>
          <p:cNvPr id="4" name="Group 3"/>
          <p:cNvGrpSpPr/>
          <p:nvPr/>
        </p:nvGrpSpPr>
        <p:grpSpPr>
          <a:xfrm>
            <a:off x="3539716" y="2708920"/>
            <a:ext cx="5814508" cy="2118668"/>
            <a:chOff x="745253" y="440668"/>
            <a:chExt cx="7139806" cy="2782318"/>
          </a:xfrm>
        </p:grpSpPr>
        <p:sp>
          <p:nvSpPr>
            <p:cNvPr id="5" name="TextBox 4"/>
            <p:cNvSpPr txBox="1"/>
            <p:nvPr/>
          </p:nvSpPr>
          <p:spPr>
            <a:xfrm>
              <a:off x="2123728" y="440668"/>
              <a:ext cx="4068452" cy="1010460"/>
            </a:xfrm>
            <a:prstGeom prst="rect">
              <a:avLst/>
            </a:prstGeom>
            <a:noFill/>
          </p:spPr>
          <p:txBody>
            <a:bodyPr wrap="square" rtlCol="0">
              <a:spAutoFit/>
            </a:bodyPr>
            <a:lstStyle/>
            <a:p>
              <a:pPr algn="ctr">
                <a:defRPr/>
              </a:pPr>
              <a:r>
                <a:rPr lang="en-US" sz="2000" u="sng" kern="0" dirty="0">
                  <a:solidFill>
                    <a:sysClr val="windowText" lastClr="000000"/>
                  </a:solidFill>
                  <a:latin typeface="Arial Black" panose="020B0A04020102020204" pitchFamily="34" charset="0"/>
                </a:rPr>
                <a:t>Fermi </a:t>
              </a:r>
              <a:r>
                <a:rPr lang="en-US" sz="2000" u="sng" kern="0" dirty="0">
                  <a:solidFill>
                    <a:sysClr val="windowText" lastClr="000000"/>
                  </a:solidFill>
                </a:rPr>
                <a:t>(like) </a:t>
              </a:r>
              <a:r>
                <a:rPr lang="en-US" sz="2000" u="sng" kern="0" dirty="0">
                  <a:solidFill>
                    <a:sysClr val="windowText" lastClr="000000"/>
                  </a:solidFill>
                  <a:latin typeface="Arial Black" panose="020B0A04020102020204" pitchFamily="34" charset="0"/>
                </a:rPr>
                <a:t>Distribution</a:t>
              </a:r>
            </a:p>
            <a:p>
              <a:pPr algn="ctr">
                <a:defRPr/>
              </a:pPr>
              <a:endParaRPr lang="en-US" sz="2400" u="sng" kern="0" dirty="0">
                <a:solidFill>
                  <a:sysClr val="windowText" lastClr="000000"/>
                </a:solidFill>
                <a:latin typeface="Arial Black" panose="020B0A04020102020204" pitchFamily="34" charset="0"/>
              </a:endParaRPr>
            </a:p>
          </p:txBody>
        </p:sp>
        <p:graphicFrame>
          <p:nvGraphicFramePr>
            <p:cNvPr id="6" name="Object 5"/>
            <p:cNvGraphicFramePr>
              <a:graphicFrameLocks noChangeAspect="1"/>
            </p:cNvGraphicFramePr>
            <p:nvPr/>
          </p:nvGraphicFramePr>
          <p:xfrm>
            <a:off x="745253" y="1097504"/>
            <a:ext cx="7139806" cy="797197"/>
          </p:xfrm>
          <a:graphic>
            <a:graphicData uri="http://schemas.openxmlformats.org/presentationml/2006/ole">
              <mc:AlternateContent xmlns:mc="http://schemas.openxmlformats.org/markup-compatibility/2006">
                <mc:Choice xmlns:v="urn:schemas-microsoft-com:vml" Requires="v">
                  <p:oleObj spid="_x0000_s3240" name="Equation" r:id="rId3" imgW="5003640" imgH="558720" progId="Equation.DSMT4">
                    <p:embed/>
                  </p:oleObj>
                </mc:Choice>
                <mc:Fallback>
                  <p:oleObj name="Equation" r:id="rId3" imgW="5003640" imgH="558720" progId="Equation.DSMT4">
                    <p:embed/>
                    <p:pic>
                      <p:nvPicPr>
                        <p:cNvPr id="6" name="Object 5"/>
                        <p:cNvPicPr/>
                        <p:nvPr/>
                      </p:nvPicPr>
                      <p:blipFill>
                        <a:blip r:embed="rId4"/>
                        <a:stretch>
                          <a:fillRect/>
                        </a:stretch>
                      </p:blipFill>
                      <p:spPr>
                        <a:xfrm>
                          <a:off x="745253" y="1097504"/>
                          <a:ext cx="7139806" cy="79719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365656" y="2090957"/>
            <a:ext cx="3885030" cy="1132029"/>
          </p:xfrm>
          <a:graphic>
            <a:graphicData uri="http://schemas.openxmlformats.org/presentationml/2006/ole">
              <mc:AlternateContent xmlns:mc="http://schemas.openxmlformats.org/markup-compatibility/2006">
                <mc:Choice xmlns:v="urn:schemas-microsoft-com:vml" Requires="v">
                  <p:oleObj spid="_x0000_s3241" name="Equation" r:id="rId5" imgW="3886200" imgH="1130040" progId="Equation.DSMT4">
                    <p:embed/>
                  </p:oleObj>
                </mc:Choice>
                <mc:Fallback>
                  <p:oleObj name="Equation" r:id="rId5" imgW="3886200" imgH="1130040" progId="Equation.DSMT4">
                    <p:embed/>
                    <p:pic>
                      <p:nvPicPr>
                        <p:cNvPr id="7" name="Object 6"/>
                        <p:cNvPicPr/>
                        <p:nvPr/>
                      </p:nvPicPr>
                      <p:blipFill>
                        <a:blip r:embed="rId6"/>
                        <a:stretch>
                          <a:fillRect/>
                        </a:stretch>
                      </p:blipFill>
                      <p:spPr>
                        <a:xfrm>
                          <a:off x="2365656" y="2090957"/>
                          <a:ext cx="3885030" cy="1132029"/>
                        </a:xfrm>
                        <a:prstGeom prst="rect">
                          <a:avLst/>
                        </a:prstGeom>
                      </p:spPr>
                    </p:pic>
                  </p:oleObj>
                </mc:Fallback>
              </mc:AlternateContent>
            </a:graphicData>
          </a:graphic>
        </p:graphicFrame>
      </p:grpSp>
      <p:sp>
        <p:nvSpPr>
          <p:cNvPr id="8" name="TextBox 7"/>
          <p:cNvSpPr txBox="1"/>
          <p:nvPr/>
        </p:nvSpPr>
        <p:spPr>
          <a:xfrm>
            <a:off x="4282140" y="5883673"/>
            <a:ext cx="4029131" cy="584775"/>
          </a:xfrm>
          <a:prstGeom prst="rect">
            <a:avLst/>
          </a:prstGeom>
          <a:noFill/>
        </p:spPr>
        <p:txBody>
          <a:bodyPr wrap="square" rtlCol="0">
            <a:spAutoFit/>
          </a:bodyPr>
          <a:lstStyle/>
          <a:p>
            <a:pPr algn="ctr">
              <a:defRPr/>
            </a:pPr>
            <a:endParaRPr lang="en-US" b="1" kern="0" dirty="0">
              <a:solidFill>
                <a:sysClr val="windowText" lastClr="000000"/>
              </a:solidFill>
            </a:endParaRPr>
          </a:p>
          <a:p>
            <a:pPr algn="ctr">
              <a:defRPr/>
            </a:pPr>
            <a:r>
              <a:rPr lang="en-US" sz="1400" b="1" kern="0" dirty="0">
                <a:solidFill>
                  <a:sysClr val="windowText" lastClr="000000"/>
                </a:solidFill>
              </a:rPr>
              <a:t>J.-L. Liu J Comp Phys (2013) 247:88</a:t>
            </a:r>
            <a:endParaRPr lang="en-US" sz="1400" kern="0" dirty="0">
              <a:solidFill>
                <a:sysClr val="windowText" lastClr="000000"/>
              </a:solidFill>
            </a:endParaRPr>
          </a:p>
        </p:txBody>
      </p:sp>
    </p:spTree>
    <p:extLst>
      <p:ext uri="{BB962C8B-B14F-4D97-AF65-F5344CB8AC3E}">
        <p14:creationId xmlns:p14="http://schemas.microsoft.com/office/powerpoint/2010/main" val="3091815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F70138-069B-47C7-B8A7-4B473EE59878}"/>
              </a:ext>
            </a:extLst>
          </p:cNvPr>
          <p:cNvSpPr txBox="1"/>
          <p:nvPr/>
        </p:nvSpPr>
        <p:spPr>
          <a:xfrm>
            <a:off x="2483314" y="1157402"/>
            <a:ext cx="6628866" cy="2123658"/>
          </a:xfrm>
          <a:prstGeom prst="rect">
            <a:avLst/>
          </a:prstGeom>
          <a:noFill/>
        </p:spPr>
        <p:txBody>
          <a:bodyPr wrap="none" rtlCol="0">
            <a:spAutoFit/>
          </a:bodyPr>
          <a:lstStyle/>
          <a:p>
            <a:pPr algn="ctr"/>
            <a:r>
              <a:rPr lang="en-US" sz="1200" b="1" dirty="0"/>
              <a:t>Poisson Fermi Formulation</a:t>
            </a:r>
          </a:p>
          <a:p>
            <a:pPr algn="ctr"/>
            <a:endParaRPr lang="en-US" sz="2700" b="1" dirty="0"/>
          </a:p>
          <a:p>
            <a:pPr algn="ctr"/>
            <a:r>
              <a:rPr lang="en-US" dirty="0"/>
              <a:t>We couple the </a:t>
            </a:r>
            <a:br>
              <a:rPr lang="en-US" sz="2700" b="1" dirty="0"/>
            </a:br>
            <a:r>
              <a:rPr lang="en-US" sz="2700" b="1" dirty="0"/>
              <a:t>Screened Coulomb (Yukawa) Potential*</a:t>
            </a:r>
          </a:p>
          <a:p>
            <a:pPr algn="ctr"/>
            <a:r>
              <a:rPr lang="en-US" sz="2100" dirty="0"/>
              <a:t>and</a:t>
            </a:r>
            <a:endParaRPr lang="en-US" sz="2700" dirty="0"/>
          </a:p>
          <a:p>
            <a:pPr algn="ctr"/>
            <a:r>
              <a:rPr lang="en-US" sz="2700" b="1" dirty="0"/>
              <a:t>Far Field Poisson Electrostatics</a:t>
            </a:r>
          </a:p>
        </p:txBody>
      </p:sp>
      <p:sp>
        <p:nvSpPr>
          <p:cNvPr id="3" name="Rectangle 2">
            <a:extLst>
              <a:ext uri="{FF2B5EF4-FFF2-40B4-BE49-F238E27FC236}">
                <a16:creationId xmlns:a16="http://schemas.microsoft.com/office/drawing/2014/main" id="{4FE29784-DFE2-4FC7-AC8D-86FBF318A0F4}"/>
              </a:ext>
            </a:extLst>
          </p:cNvPr>
          <p:cNvSpPr/>
          <p:nvPr/>
        </p:nvSpPr>
        <p:spPr>
          <a:xfrm>
            <a:off x="2374606" y="4498419"/>
            <a:ext cx="7211533" cy="969496"/>
          </a:xfrm>
          <a:prstGeom prst="rect">
            <a:avLst/>
          </a:prstGeom>
        </p:spPr>
        <p:txBody>
          <a:bodyPr wrap="square">
            <a:spAutoFit/>
          </a:bodyPr>
          <a:lstStyle/>
          <a:p>
            <a:pPr algn="ctr"/>
            <a:r>
              <a:rPr lang="en-US" sz="1200" b="1" dirty="0"/>
              <a:t>*to avoid the Lennard Jones Combining Rules </a:t>
            </a:r>
            <a:br>
              <a:rPr lang="en-US" sz="1200" b="1" dirty="0"/>
            </a:br>
            <a:r>
              <a:rPr lang="en-US" sz="1050" b="1" dirty="0"/>
              <a:t>that are </a:t>
            </a:r>
            <a:br>
              <a:rPr lang="en-US" sz="1200" b="1" dirty="0"/>
            </a:br>
            <a:r>
              <a:rPr lang="en-US" sz="1200" b="1" dirty="0"/>
              <a:t>Badly defined in Experiments </a:t>
            </a:r>
            <a:br>
              <a:rPr lang="en-US" sz="1200" b="1" dirty="0"/>
            </a:br>
            <a:r>
              <a:rPr lang="en-US" sz="1050" b="1" dirty="0"/>
              <a:t>and </a:t>
            </a:r>
            <a:br>
              <a:rPr lang="en-US" sz="1200" b="1" dirty="0"/>
            </a:br>
            <a:r>
              <a:rPr lang="en-US" sz="1200" b="1" dirty="0"/>
              <a:t>Simulations of Liquids</a:t>
            </a:r>
          </a:p>
        </p:txBody>
      </p:sp>
      <p:sp>
        <p:nvSpPr>
          <p:cNvPr id="4" name="Slide Number Placeholder 3">
            <a:extLst>
              <a:ext uri="{FF2B5EF4-FFF2-40B4-BE49-F238E27FC236}">
                <a16:creationId xmlns:a16="http://schemas.microsoft.com/office/drawing/2014/main" id="{DED301AF-C74D-4657-8CF1-13456D6B2670}"/>
              </a:ext>
            </a:extLst>
          </p:cNvPr>
          <p:cNvSpPr>
            <a:spLocks noGrp="1"/>
          </p:cNvSpPr>
          <p:nvPr>
            <p:ph type="sldNum" sz="quarter" idx="12"/>
          </p:nvPr>
        </p:nvSpPr>
        <p:spPr/>
        <p:txBody>
          <a:bodyPr/>
          <a:lstStyle/>
          <a:p>
            <a:fld id="{27920D64-16C3-46C0-82DC-39F838177D87}" type="slidenum">
              <a:rPr lang="en-US" smtClean="0"/>
              <a:t>22</a:t>
            </a:fld>
            <a:endParaRPr lang="en-US" dirty="0"/>
          </a:p>
        </p:txBody>
      </p:sp>
      <p:sp>
        <p:nvSpPr>
          <p:cNvPr id="5" name="Footer Placeholder 4">
            <a:extLst>
              <a:ext uri="{FF2B5EF4-FFF2-40B4-BE49-F238E27FC236}">
                <a16:creationId xmlns:a16="http://schemas.microsoft.com/office/drawing/2014/main" id="{03240CC1-8E43-48E1-99BC-404A40BD395A}"/>
              </a:ext>
            </a:extLst>
          </p:cNvPr>
          <p:cNvSpPr>
            <a:spLocks noGrp="1"/>
          </p:cNvSpPr>
          <p:nvPr>
            <p:ph type="ftr" sz="quarter" idx="11"/>
          </p:nvPr>
        </p:nvSpPr>
        <p:spPr>
          <a:xfrm>
            <a:off x="3145456" y="3650977"/>
            <a:ext cx="6265449" cy="457200"/>
          </a:xfrm>
        </p:spPr>
        <p:txBody>
          <a:bodyPr/>
          <a:lstStyle/>
          <a:p>
            <a:r>
              <a:rPr lang="en-US" dirty="0">
                <a:latin typeface="+mn-lt"/>
              </a:rPr>
              <a:t> Molecular Based Mathematical Biology 2017 5: 116-124, </a:t>
            </a:r>
          </a:p>
          <a:p>
            <a:r>
              <a:rPr lang="en-US" dirty="0">
                <a:latin typeface="+mn-lt"/>
              </a:rPr>
              <a:t> Physical Review E 2016 94(1): 012114.</a:t>
            </a:r>
          </a:p>
        </p:txBody>
      </p:sp>
    </p:spTree>
    <p:extLst>
      <p:ext uri="{BB962C8B-B14F-4D97-AF65-F5344CB8AC3E}">
        <p14:creationId xmlns:p14="http://schemas.microsoft.com/office/powerpoint/2010/main" val="48499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2982D3-C423-4B5F-BAB5-7C7FC9ACD036}"/>
              </a:ext>
            </a:extLst>
          </p:cNvPr>
          <p:cNvSpPr/>
          <p:nvPr/>
        </p:nvSpPr>
        <p:spPr>
          <a:xfrm>
            <a:off x="9337206" y="2643368"/>
            <a:ext cx="444179" cy="300082"/>
          </a:xfrm>
          <a:prstGeom prst="rect">
            <a:avLst/>
          </a:prstGeom>
        </p:spPr>
        <p:txBody>
          <a:bodyPr wrap="square">
            <a:spAutoFit/>
          </a:bodyPr>
          <a:lstStyle/>
          <a:p>
            <a:pPr defTabSz="685800">
              <a:defRPr/>
            </a:pPr>
            <a:r>
              <a:rPr lang="en-US" sz="1350" dirty="0">
                <a:solidFill>
                  <a:srgbClr val="000000"/>
                </a:solidFill>
                <a:latin typeface="Calibri" panose="020F0502020204030204" pitchFamily="34" charset="0"/>
              </a:rPr>
              <a:t>(1)</a:t>
            </a:r>
            <a:endParaRPr lang="en-US" sz="1350" dirty="0">
              <a:solidFill>
                <a:prstClr val="black"/>
              </a:solidFill>
              <a:latin typeface="Calibri" panose="020F0502020204030204"/>
            </a:endParaRPr>
          </a:p>
        </p:txBody>
      </p:sp>
      <p:grpSp>
        <p:nvGrpSpPr>
          <p:cNvPr id="4" name="Group 3">
            <a:extLst>
              <a:ext uri="{FF2B5EF4-FFF2-40B4-BE49-F238E27FC236}">
                <a16:creationId xmlns:a16="http://schemas.microsoft.com/office/drawing/2014/main" id="{F2B6516D-FC88-4D68-A694-7A310BCB2AF9}"/>
              </a:ext>
            </a:extLst>
          </p:cNvPr>
          <p:cNvGrpSpPr/>
          <p:nvPr/>
        </p:nvGrpSpPr>
        <p:grpSpPr>
          <a:xfrm>
            <a:off x="2828899" y="1289524"/>
            <a:ext cx="7661626" cy="4156779"/>
            <a:chOff x="1739865" y="576363"/>
            <a:chExt cx="10215501" cy="554237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9F5F4D3-7174-4B48-98BF-2D83F5D7AFF9}"/>
                    </a:ext>
                  </a:extLst>
                </p:cNvPr>
                <p:cNvSpPr txBox="1"/>
                <p:nvPr/>
              </p:nvSpPr>
              <p:spPr>
                <a:xfrm>
                  <a:off x="1739865" y="576363"/>
                  <a:ext cx="10215501" cy="5542372"/>
                </a:xfrm>
                <a:prstGeom prst="rect">
                  <a:avLst/>
                </a:prstGeom>
                <a:noFill/>
              </p:spPr>
              <p:txBody>
                <a:bodyPr wrap="square" rtlCol="0">
                  <a:spAutoFit/>
                </a:bodyPr>
                <a:lstStyle/>
                <a:p>
                  <a:pPr algn="ctr" defTabSz="685800">
                    <a:defRPr/>
                  </a:pPr>
                  <a:br>
                    <a:rPr lang="en-US" sz="2400" b="1" dirty="0">
                      <a:solidFill>
                        <a:prstClr val="black"/>
                      </a:solidFill>
                      <a:latin typeface="Calibri" panose="020F0502020204030204"/>
                    </a:rPr>
                  </a:br>
                  <a:endParaRPr lang="en-US" b="1" i="1" dirty="0">
                    <a:solidFill>
                      <a:prstClr val="black"/>
                    </a:solidFill>
                    <a:latin typeface="Calibri" panose="020F0502020204030204"/>
                  </a:endParaRPr>
                </a:p>
                <a:p>
                  <a:pPr defTabSz="685800">
                    <a:defRPr/>
                  </a:pPr>
                  <a:r>
                    <a:rPr lang="en-US" b="1" dirty="0">
                      <a:solidFill>
                        <a:prstClr val="black"/>
                      </a:solidFill>
                      <a:latin typeface="Calibri" panose="020F0502020204030204"/>
                    </a:rPr>
                    <a:t>        Yukawa potential  </a:t>
                  </a:r>
                  <a14:m>
                    <m:oMath xmlns:m="http://schemas.openxmlformats.org/officeDocument/2006/math">
                      <m:r>
                        <a:rPr lang="en-US" b="1">
                          <a:solidFill>
                            <a:prstClr val="black"/>
                          </a:solidFill>
                          <a:latin typeface="Cambria Math" panose="02040503050406030204" pitchFamily="18" charset="0"/>
                          <a:ea typeface="Cambria Math" panose="02040503050406030204" pitchFamily="18" charset="0"/>
                        </a:rPr>
                        <m:t>𝐘</m:t>
                      </m:r>
                      <m:d>
                        <m:dPr>
                          <m:ctrlPr>
                            <a:rPr lang="en-US" b="1" i="1" dirty="0">
                              <a:solidFill>
                                <a:prstClr val="black"/>
                              </a:solidFill>
                              <a:latin typeface="Cambria Math" panose="02040503050406030204" pitchFamily="18" charset="0"/>
                            </a:rPr>
                          </m:ctrlPr>
                        </m:dPr>
                        <m:e>
                          <m:r>
                            <a:rPr lang="en-US" b="1" dirty="0">
                              <a:solidFill>
                                <a:prstClr val="black"/>
                              </a:solidFill>
                              <a:latin typeface="Cambria Math" panose="02040503050406030204" pitchFamily="18" charset="0"/>
                            </a:rPr>
                            <m:t>𝐫</m:t>
                          </m:r>
                          <m:r>
                            <a:rPr lang="en-US" b="1" dirty="0">
                              <a:solidFill>
                                <a:prstClr val="black"/>
                              </a:solidFill>
                              <a:latin typeface="Cambria Math" panose="02040503050406030204" pitchFamily="18" charset="0"/>
                            </a:rPr>
                            <m:t>−</m:t>
                          </m:r>
                          <m:sSup>
                            <m:sSupPr>
                              <m:ctrlPr>
                                <a:rPr lang="en-US" b="1" i="1" dirty="0">
                                  <a:solidFill>
                                    <a:prstClr val="black"/>
                                  </a:solidFill>
                                  <a:latin typeface="Cambria Math" panose="02040503050406030204" pitchFamily="18" charset="0"/>
                                </a:rPr>
                              </m:ctrlPr>
                            </m:sSupPr>
                            <m:e>
                              <m:r>
                                <a:rPr lang="en-US" b="1" dirty="0">
                                  <a:solidFill>
                                    <a:prstClr val="black"/>
                                  </a:solidFill>
                                  <a:latin typeface="Cambria Math" panose="02040503050406030204" pitchFamily="18" charset="0"/>
                                </a:rPr>
                                <m:t>𝐫</m:t>
                              </m:r>
                            </m:e>
                            <m:sup>
                              <m:r>
                                <a:rPr lang="en-US" b="1" dirty="0">
                                  <a:solidFill>
                                    <a:prstClr val="black"/>
                                  </a:solidFill>
                                  <a:latin typeface="Cambria Math" panose="02040503050406030204" pitchFamily="18" charset="0"/>
                                </a:rPr>
                                <m:t>′</m:t>
                              </m:r>
                            </m:sup>
                          </m:sSup>
                        </m:e>
                      </m:d>
                      <m:r>
                        <a:rPr lang="en-US" b="1" dirty="0">
                          <a:solidFill>
                            <a:prstClr val="black"/>
                          </a:solidFill>
                          <a:latin typeface="Cambria Math" panose="02040503050406030204" pitchFamily="18" charset="0"/>
                        </a:rPr>
                        <m:t> </m:t>
                      </m:r>
                    </m:oMath>
                  </a14:m>
                  <a:r>
                    <a:rPr lang="en-US" b="1" dirty="0">
                      <a:solidFill>
                        <a:prstClr val="black"/>
                      </a:solidFill>
                      <a:latin typeface="Calibri" panose="020F0502020204030204"/>
                    </a:rPr>
                    <a:t>describes Bjerrum/Debye Screening</a:t>
                  </a:r>
                </a:p>
                <a:p>
                  <a:pPr defTabSz="685800">
                    <a:defRPr/>
                  </a:pPr>
                  <a:endParaRPr lang="en-US" b="1" dirty="0">
                    <a:solidFill>
                      <a:prstClr val="black"/>
                    </a:solidFill>
                    <a:latin typeface="Calibri" panose="020F0502020204030204"/>
                  </a:endParaRPr>
                </a:p>
                <a:p>
                  <a:pPr lvl="0" algn="ctr"/>
                  <a:r>
                    <a:rPr lang="en-US" b="1" i="1" dirty="0">
                      <a:solidFill>
                        <a:prstClr val="black"/>
                      </a:solidFill>
                      <a:latin typeface="Calibri" panose="020F0502020204030204"/>
                    </a:rPr>
                    <a:t> </a:t>
                  </a:r>
                  <a14:m>
                    <m:oMath xmlns:m="http://schemas.openxmlformats.org/officeDocument/2006/math">
                      <m:r>
                        <a:rPr lang="en-US" b="1">
                          <a:solidFill>
                            <a:prstClr val="black"/>
                          </a:solidFill>
                          <a:latin typeface="Cambria Math" panose="02040503050406030204" pitchFamily="18" charset="0"/>
                          <a:ea typeface="Cambria Math" panose="02040503050406030204" pitchFamily="18" charset="0"/>
                        </a:rPr>
                        <m:t>𝐘</m:t>
                      </m:r>
                      <m:d>
                        <m:dPr>
                          <m:ctrlPr>
                            <a:rPr lang="en-US" b="1" i="1" dirty="0">
                              <a:solidFill>
                                <a:prstClr val="black"/>
                              </a:solidFill>
                              <a:latin typeface="Cambria Math" panose="02040503050406030204" pitchFamily="18" charset="0"/>
                            </a:rPr>
                          </m:ctrlPr>
                        </m:dPr>
                        <m:e>
                          <m:r>
                            <a:rPr lang="en-US" b="1" dirty="0">
                              <a:solidFill>
                                <a:prstClr val="black"/>
                              </a:solidFill>
                              <a:latin typeface="Cambria Math" panose="02040503050406030204" pitchFamily="18" charset="0"/>
                            </a:rPr>
                            <m:t>𝐫</m:t>
                          </m:r>
                          <m:r>
                            <a:rPr lang="en-US" b="1" dirty="0">
                              <a:solidFill>
                                <a:prstClr val="black"/>
                              </a:solidFill>
                              <a:latin typeface="Cambria Math" panose="02040503050406030204" pitchFamily="18" charset="0"/>
                            </a:rPr>
                            <m:t>−</m:t>
                          </m:r>
                          <m:sSup>
                            <m:sSupPr>
                              <m:ctrlPr>
                                <a:rPr lang="en-US" b="1" i="1" dirty="0">
                                  <a:solidFill>
                                    <a:prstClr val="black"/>
                                  </a:solidFill>
                                  <a:latin typeface="Cambria Math" panose="02040503050406030204" pitchFamily="18" charset="0"/>
                                </a:rPr>
                              </m:ctrlPr>
                            </m:sSupPr>
                            <m:e>
                              <m:r>
                                <a:rPr lang="en-US" b="1" dirty="0">
                                  <a:solidFill>
                                    <a:prstClr val="black"/>
                                  </a:solidFill>
                                  <a:latin typeface="Cambria Math" panose="02040503050406030204" pitchFamily="18" charset="0"/>
                                </a:rPr>
                                <m:t>𝐫</m:t>
                              </m:r>
                            </m:e>
                            <m:sup>
                              <m:r>
                                <a:rPr lang="en-US" b="1" dirty="0">
                                  <a:solidFill>
                                    <a:prstClr val="black"/>
                                  </a:solidFill>
                                  <a:latin typeface="Cambria Math" panose="02040503050406030204" pitchFamily="18" charset="0"/>
                                </a:rPr>
                                <m:t>′</m:t>
                              </m:r>
                            </m:sup>
                          </m:sSup>
                        </m:e>
                      </m:d>
                      <m:r>
                        <a:rPr lang="en-US" b="1" i="1" dirty="0">
                          <a:solidFill>
                            <a:prstClr val="black"/>
                          </a:solidFill>
                          <a:latin typeface="Cambria Math" panose="02040503050406030204" pitchFamily="18" charset="0"/>
                        </a:rPr>
                        <m:t>=</m:t>
                      </m:r>
                    </m:oMath>
                  </a14:m>
                  <a:r>
                    <a:rPr lang="en-US" sz="2100" b="1" i="1" dirty="0">
                      <a:solidFill>
                        <a:prstClr val="black"/>
                      </a:solidFill>
                      <a:latin typeface="Calibri" panose="020F0502020204030204"/>
                    </a:rPr>
                    <a:t> </a:t>
                  </a:r>
                  <a14:m>
                    <m:oMath xmlns:m="http://schemas.openxmlformats.org/officeDocument/2006/math">
                      <m:f>
                        <m:fPr>
                          <m:ctrlPr>
                            <a:rPr lang="en-US" sz="2100" i="1" dirty="0">
                              <a:solidFill>
                                <a:prstClr val="black"/>
                              </a:solidFill>
                              <a:latin typeface="Cambria Math" panose="02040503050406030204" pitchFamily="18" charset="0"/>
                            </a:rPr>
                          </m:ctrlPr>
                        </m:fPr>
                        <m:num>
                          <m:func>
                            <m:funcPr>
                              <m:ctrlPr>
                                <a:rPr lang="en-US" sz="2100" i="1" dirty="0">
                                  <a:solidFill>
                                    <a:prstClr val="black"/>
                                  </a:solidFill>
                                  <a:latin typeface="Cambria Math" panose="02040503050406030204" pitchFamily="18" charset="0"/>
                                </a:rPr>
                              </m:ctrlPr>
                            </m:funcPr>
                            <m:fName>
                              <m:r>
                                <a:rPr lang="en-US" sz="2100" b="1" dirty="0">
                                  <a:solidFill>
                                    <a:prstClr val="black"/>
                                  </a:solidFill>
                                  <a:latin typeface="Cambria Math" panose="02040503050406030204" pitchFamily="18" charset="0"/>
                                </a:rPr>
                                <m:t>𝐞𝐱𝐩</m:t>
                              </m:r>
                            </m:fName>
                            <m:e>
                              <m:d>
                                <m:dPr>
                                  <m:ctrlPr>
                                    <a:rPr lang="en-US" sz="2100" i="1" dirty="0">
                                      <a:solidFill>
                                        <a:prstClr val="black"/>
                                      </a:solidFill>
                                      <a:latin typeface="Cambria Math" panose="02040503050406030204" pitchFamily="18" charset="0"/>
                                    </a:rPr>
                                  </m:ctrlPr>
                                </m:dPr>
                                <m:e>
                                  <m:r>
                                    <a:rPr lang="en-US" sz="2100" i="1" dirty="0">
                                      <a:solidFill>
                                        <a:prstClr val="black"/>
                                      </a:solidFill>
                                      <a:latin typeface="Cambria Math" panose="02040503050406030204" pitchFamily="18" charset="0"/>
                                    </a:rPr>
                                    <m:t>−</m:t>
                                  </m:r>
                                  <m:f>
                                    <m:fPr>
                                      <m:type m:val="lin"/>
                                      <m:ctrlPr>
                                        <a:rPr lang="en-US" sz="2100" b="1" i="1" dirty="0">
                                          <a:solidFill>
                                            <a:prstClr val="black"/>
                                          </a:solidFill>
                                          <a:latin typeface="Cambria Math" panose="02040503050406030204" pitchFamily="18" charset="0"/>
                                        </a:rPr>
                                      </m:ctrlPr>
                                    </m:fPr>
                                    <m:num>
                                      <m:d>
                                        <m:dPr>
                                          <m:begChr m:val="|"/>
                                          <m:endChr m:val="|"/>
                                          <m:ctrlPr>
                                            <a:rPr lang="en-US" sz="2100" b="1" i="1" dirty="0">
                                              <a:solidFill>
                                                <a:prstClr val="black"/>
                                              </a:solidFill>
                                              <a:latin typeface="Cambria Math" panose="02040503050406030204" pitchFamily="18" charset="0"/>
                                            </a:rPr>
                                          </m:ctrlPr>
                                        </m:dPr>
                                        <m:e>
                                          <m:r>
                                            <a:rPr lang="en-US" sz="2100" b="1" dirty="0">
                                              <a:solidFill>
                                                <a:prstClr val="black"/>
                                              </a:solidFill>
                                              <a:latin typeface="Cambria Math" panose="02040503050406030204" pitchFamily="18" charset="0"/>
                                            </a:rPr>
                                            <m:t>𝐫</m:t>
                                          </m:r>
                                          <m:r>
                                            <a:rPr lang="en-US" sz="2100" b="1" dirty="0">
                                              <a:solidFill>
                                                <a:prstClr val="black"/>
                                              </a:solidFill>
                                              <a:latin typeface="Cambria Math" panose="02040503050406030204" pitchFamily="18" charset="0"/>
                                            </a:rPr>
                                            <m:t>−</m:t>
                                          </m:r>
                                          <m:sSup>
                                            <m:sSupPr>
                                              <m:ctrlPr>
                                                <a:rPr lang="en-US" sz="2100" b="1" i="1" dirty="0">
                                                  <a:solidFill>
                                                    <a:prstClr val="black"/>
                                                  </a:solidFill>
                                                  <a:latin typeface="Cambria Math" panose="02040503050406030204" pitchFamily="18" charset="0"/>
                                                </a:rPr>
                                              </m:ctrlPr>
                                            </m:sSupPr>
                                            <m:e>
                                              <m:r>
                                                <a:rPr lang="en-US" sz="2100" b="1" dirty="0">
                                                  <a:solidFill>
                                                    <a:prstClr val="black"/>
                                                  </a:solidFill>
                                                  <a:latin typeface="Cambria Math" panose="02040503050406030204" pitchFamily="18" charset="0"/>
                                                </a:rPr>
                                                <m:t>𝐫</m:t>
                                              </m:r>
                                            </m:e>
                                            <m:sup>
                                              <m:argPr>
                                                <m:argSz m:val="-2"/>
                                              </m:argPr>
                                              <m:r>
                                                <a:rPr lang="en-US" sz="2100" b="1" dirty="0">
                                                  <a:solidFill>
                                                    <a:prstClr val="black"/>
                                                  </a:solidFill>
                                                  <a:latin typeface="Cambria Math" panose="02040503050406030204" pitchFamily="18" charset="0"/>
                                                </a:rPr>
                                                <m:t>′</m:t>
                                              </m:r>
                                            </m:sup>
                                          </m:sSup>
                                        </m:e>
                                      </m:d>
                                    </m:num>
                                    <m:den>
                                      <m:r>
                                        <a:rPr lang="en-US" sz="2100" b="1" i="1" dirty="0">
                                          <a:solidFill>
                                            <a:prstClr val="black"/>
                                          </a:solidFill>
                                          <a:latin typeface="Cambria Math" panose="02040503050406030204" pitchFamily="18" charset="0"/>
                                          <a:ea typeface="Cambria Math" panose="02040503050406030204" pitchFamily="18" charset="0"/>
                                        </a:rPr>
                                        <m:t>𝝀</m:t>
                                      </m:r>
                                    </m:den>
                                  </m:f>
                                  <m:r>
                                    <a:rPr lang="en-US" sz="2100" b="1" i="1" dirty="0">
                                      <a:solidFill>
                                        <a:prstClr val="black"/>
                                      </a:solidFill>
                                      <a:latin typeface="Cambria Math" panose="02040503050406030204" pitchFamily="18" charset="0"/>
                                    </a:rPr>
                                    <m:t> </m:t>
                                  </m:r>
                                </m:e>
                              </m:d>
                            </m:e>
                          </m:func>
                        </m:num>
                        <m:den>
                          <m:r>
                            <a:rPr lang="en-US" sz="2100" i="1" dirty="0">
                              <a:solidFill>
                                <a:prstClr val="black"/>
                              </a:solidFill>
                              <a:latin typeface="Cambria Math" panose="02040503050406030204" pitchFamily="18" charset="0"/>
                            </a:rPr>
                            <m:t>4</m:t>
                          </m:r>
                          <m:r>
                            <a:rPr lang="en-US" sz="2100" i="1" dirty="0">
                              <a:solidFill>
                                <a:prstClr val="black"/>
                              </a:solidFill>
                              <a:latin typeface="Cambria Math" panose="02040503050406030204" pitchFamily="18" charset="0"/>
                            </a:rPr>
                            <m:t>𝜋</m:t>
                          </m:r>
                          <m:d>
                            <m:dPr>
                              <m:begChr m:val="|"/>
                              <m:endChr m:val="|"/>
                              <m:ctrlPr>
                                <a:rPr lang="en-US" sz="2100" i="1" dirty="0">
                                  <a:solidFill>
                                    <a:prstClr val="black"/>
                                  </a:solidFill>
                                  <a:latin typeface="Cambria Math" panose="02040503050406030204" pitchFamily="18" charset="0"/>
                                </a:rPr>
                              </m:ctrlPr>
                            </m:dPr>
                            <m:e>
                              <m:r>
                                <a:rPr lang="en-US" sz="2100" dirty="0">
                                  <a:solidFill>
                                    <a:prstClr val="black"/>
                                  </a:solidFill>
                                  <a:latin typeface="Cambria Math" panose="02040503050406030204" pitchFamily="18" charset="0"/>
                                </a:rPr>
                                <m:t>𝐫</m:t>
                              </m:r>
                              <m:r>
                                <a:rPr lang="en-US" sz="2100" dirty="0">
                                  <a:solidFill>
                                    <a:prstClr val="black"/>
                                  </a:solidFill>
                                  <a:latin typeface="Cambria Math" panose="02040503050406030204" pitchFamily="18" charset="0"/>
                                </a:rPr>
                                <m:t>−</m:t>
                              </m:r>
                              <m:sSup>
                                <m:sSupPr>
                                  <m:ctrlPr>
                                    <a:rPr lang="en-US" sz="2100" i="1" dirty="0">
                                      <a:solidFill>
                                        <a:prstClr val="black"/>
                                      </a:solidFill>
                                      <a:latin typeface="Cambria Math" panose="02040503050406030204" pitchFamily="18" charset="0"/>
                                    </a:rPr>
                                  </m:ctrlPr>
                                </m:sSupPr>
                                <m:e>
                                  <m:r>
                                    <a:rPr lang="en-US" sz="2100" dirty="0">
                                      <a:solidFill>
                                        <a:prstClr val="black"/>
                                      </a:solidFill>
                                      <a:latin typeface="Cambria Math" panose="02040503050406030204" pitchFamily="18" charset="0"/>
                                    </a:rPr>
                                    <m:t>𝐫</m:t>
                                  </m:r>
                                </m:e>
                                <m:sup>
                                  <m:argPr>
                                    <m:argSz m:val="-1"/>
                                  </m:argPr>
                                  <m:r>
                                    <a:rPr lang="en-US" sz="2100" dirty="0">
                                      <a:solidFill>
                                        <a:prstClr val="black"/>
                                      </a:solidFill>
                                      <a:latin typeface="Cambria Math" panose="02040503050406030204" pitchFamily="18" charset="0"/>
                                    </a:rPr>
                                    <m:t>′</m:t>
                                  </m:r>
                                </m:sup>
                              </m:sSup>
                            </m:e>
                          </m:d>
                        </m:den>
                      </m:f>
                    </m:oMath>
                  </a14:m>
                  <a:endParaRPr lang="en-US" sz="2100" dirty="0">
                    <a:solidFill>
                      <a:prstClr val="black"/>
                    </a:solidFill>
                    <a:latin typeface="Calibri" panose="020F0502020204030204"/>
                  </a:endParaRPr>
                </a:p>
                <a:p>
                  <a:pPr defTabSz="685800">
                    <a:defRPr/>
                  </a:pPr>
                  <a:endParaRPr lang="en-US" sz="2100" dirty="0">
                    <a:solidFill>
                      <a:prstClr val="black"/>
                    </a:solidFill>
                    <a:latin typeface="Calibri" panose="020F0502020204030204"/>
                  </a:endParaRPr>
                </a:p>
                <a:p>
                  <a:pPr defTabSz="685800">
                    <a:defRPr/>
                  </a:pPr>
                  <a:r>
                    <a:rPr lang="en-US" b="1" dirty="0">
                      <a:solidFill>
                        <a:prstClr val="black"/>
                      </a:solidFill>
                      <a:latin typeface="Calibri" panose="020F0502020204030204"/>
                    </a:rPr>
                    <a:t>             Yukawa potential  </a:t>
                  </a:r>
                  <a14:m>
                    <m:oMath xmlns:m="http://schemas.openxmlformats.org/officeDocument/2006/math">
                      <m:r>
                        <a:rPr lang="en-US" b="1">
                          <a:solidFill>
                            <a:prstClr val="black"/>
                          </a:solidFill>
                          <a:latin typeface="Cambria Math" panose="02040503050406030204" pitchFamily="18" charset="0"/>
                          <a:ea typeface="Cambria Math" panose="02040503050406030204" pitchFamily="18" charset="0"/>
                        </a:rPr>
                        <m:t>𝐘</m:t>
                      </m:r>
                      <m:d>
                        <m:dPr>
                          <m:ctrlPr>
                            <a:rPr lang="en-US" b="1" i="1" dirty="0">
                              <a:solidFill>
                                <a:prstClr val="black"/>
                              </a:solidFill>
                              <a:latin typeface="Cambria Math" panose="02040503050406030204" pitchFamily="18" charset="0"/>
                            </a:rPr>
                          </m:ctrlPr>
                        </m:dPr>
                        <m:e>
                          <m:r>
                            <a:rPr lang="en-US" b="1" dirty="0">
                              <a:solidFill>
                                <a:prstClr val="black"/>
                              </a:solidFill>
                              <a:latin typeface="Cambria Math" panose="02040503050406030204" pitchFamily="18" charset="0"/>
                            </a:rPr>
                            <m:t>𝐫</m:t>
                          </m:r>
                          <m:r>
                            <a:rPr lang="en-US" b="1" dirty="0">
                              <a:solidFill>
                                <a:prstClr val="black"/>
                              </a:solidFill>
                              <a:latin typeface="Cambria Math" panose="02040503050406030204" pitchFamily="18" charset="0"/>
                            </a:rPr>
                            <m:t>−</m:t>
                          </m:r>
                          <m:sSup>
                            <m:sSupPr>
                              <m:ctrlPr>
                                <a:rPr lang="en-US" b="1" i="1" dirty="0">
                                  <a:solidFill>
                                    <a:prstClr val="black"/>
                                  </a:solidFill>
                                  <a:latin typeface="Cambria Math" panose="02040503050406030204" pitchFamily="18" charset="0"/>
                                </a:rPr>
                              </m:ctrlPr>
                            </m:sSupPr>
                            <m:e>
                              <m:r>
                                <a:rPr lang="en-US" b="1" dirty="0">
                                  <a:solidFill>
                                    <a:prstClr val="black"/>
                                  </a:solidFill>
                                  <a:latin typeface="Cambria Math" panose="02040503050406030204" pitchFamily="18" charset="0"/>
                                </a:rPr>
                                <m:t>𝐫</m:t>
                              </m:r>
                            </m:e>
                            <m:sup>
                              <m:r>
                                <a:rPr lang="en-US" b="1" dirty="0">
                                  <a:solidFill>
                                    <a:prstClr val="black"/>
                                  </a:solidFill>
                                  <a:latin typeface="Cambria Math" panose="02040503050406030204" pitchFamily="18" charset="0"/>
                                </a:rPr>
                                <m:t>′</m:t>
                              </m:r>
                            </m:sup>
                          </m:sSup>
                        </m:e>
                      </m:d>
                    </m:oMath>
                  </a14:m>
                  <a:r>
                    <a:rPr lang="en-US" b="1" dirty="0">
                      <a:solidFill>
                        <a:prstClr val="black"/>
                      </a:solidFill>
                      <a:latin typeface="Calibri" panose="020F0502020204030204"/>
                    </a:rPr>
                    <a:t> satisfies the differential equation</a:t>
                  </a:r>
                </a:p>
                <a:p>
                  <a:pPr defTabSz="685800">
                    <a:defRPr/>
                  </a:pPr>
                  <a:endParaRPr lang="en-US" b="1" i="1" dirty="0">
                    <a:solidFill>
                      <a:prstClr val="black"/>
                    </a:solidFill>
                    <a:latin typeface="Calibri" panose="020F0502020204030204"/>
                  </a:endParaRPr>
                </a:p>
                <a:p>
                  <a:pPr lvl="0">
                    <a:defRPr/>
                  </a:pPr>
                  <a:r>
                    <a:rPr lang="en-US" b="1" dirty="0">
                      <a:solidFill>
                        <a:prstClr val="black"/>
                      </a:solidFill>
                      <a:latin typeface="Calibri" panose="020F0502020204030204"/>
                    </a:rPr>
                    <a:t>		</a:t>
                  </a:r>
                  <a14:m>
                    <m:oMath xmlns:m="http://schemas.openxmlformats.org/officeDocument/2006/math">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l-GR" i="1">
                              <a:solidFill>
                                <a:prstClr val="black"/>
                              </a:solidFill>
                              <a:latin typeface="Cambria Math" panose="02040503050406030204" pitchFamily="18" charset="0"/>
                              <a:ea typeface="Cambria Math" panose="02040503050406030204" pitchFamily="18" charset="0"/>
                            </a:rPr>
                            <m:t>𝛻</m:t>
                          </m:r>
                        </m:e>
                        <m:sup>
                          <m:r>
                            <a:rPr lang="en-US" i="1">
                              <a:solidFill>
                                <a:prstClr val="black"/>
                              </a:solidFill>
                              <a:latin typeface="Cambria Math" panose="02040503050406030204" pitchFamily="18" charset="0"/>
                            </a:rPr>
                            <m:t>2</m:t>
                          </m:r>
                        </m:sup>
                      </m:sSup>
                      <m:r>
                        <a:rPr lang="en-US" b="1">
                          <a:solidFill>
                            <a:prstClr val="black"/>
                          </a:solidFill>
                          <a:latin typeface="Cambria Math" panose="02040503050406030204" pitchFamily="18" charset="0"/>
                          <a:ea typeface="Cambria Math" panose="02040503050406030204" pitchFamily="18" charset="0"/>
                        </a:rPr>
                        <m:t>𝐘</m:t>
                      </m:r>
                      <m:d>
                        <m:dPr>
                          <m:ctrlPr>
                            <a:rPr lang="en-US" b="1" i="1" dirty="0">
                              <a:solidFill>
                                <a:prstClr val="black"/>
                              </a:solidFill>
                              <a:latin typeface="Cambria Math" panose="02040503050406030204" pitchFamily="18" charset="0"/>
                            </a:rPr>
                          </m:ctrlPr>
                        </m:dPr>
                        <m:e>
                          <m:r>
                            <a:rPr lang="en-US" b="1" dirty="0">
                              <a:solidFill>
                                <a:prstClr val="black"/>
                              </a:solidFill>
                              <a:latin typeface="Cambria Math" panose="02040503050406030204" pitchFamily="18" charset="0"/>
                            </a:rPr>
                            <m:t>𝐫</m:t>
                          </m:r>
                          <m:r>
                            <a:rPr lang="en-US" b="1" dirty="0">
                              <a:solidFill>
                                <a:prstClr val="black"/>
                              </a:solidFill>
                              <a:latin typeface="Cambria Math" panose="02040503050406030204" pitchFamily="18" charset="0"/>
                            </a:rPr>
                            <m:t>−</m:t>
                          </m:r>
                          <m:sSup>
                            <m:sSupPr>
                              <m:ctrlPr>
                                <a:rPr lang="en-US" b="1" i="1" dirty="0">
                                  <a:solidFill>
                                    <a:prstClr val="black"/>
                                  </a:solidFill>
                                  <a:latin typeface="Cambria Math" panose="02040503050406030204" pitchFamily="18" charset="0"/>
                                </a:rPr>
                              </m:ctrlPr>
                            </m:sSupPr>
                            <m:e>
                              <m:r>
                                <a:rPr lang="en-US" b="1" dirty="0">
                                  <a:solidFill>
                                    <a:prstClr val="black"/>
                                  </a:solidFill>
                                  <a:latin typeface="Cambria Math" panose="02040503050406030204" pitchFamily="18" charset="0"/>
                                </a:rPr>
                                <m:t>𝐫</m:t>
                              </m:r>
                            </m:e>
                            <m:sup>
                              <m:r>
                                <a:rPr lang="en-US" b="1" dirty="0">
                                  <a:solidFill>
                                    <a:prstClr val="black"/>
                                  </a:solidFill>
                                  <a:latin typeface="Cambria Math" panose="02040503050406030204" pitchFamily="18" charset="0"/>
                                </a:rPr>
                                <m:t>′</m:t>
                              </m:r>
                            </m:sup>
                          </m:sSup>
                        </m:e>
                      </m:d>
                      <m:r>
                        <a:rPr lang="en-US" b="1" i="1" dirty="0">
                          <a:solidFill>
                            <a:prstClr val="black"/>
                          </a:solidFill>
                          <a:latin typeface="Cambria Math" panose="02040503050406030204" pitchFamily="18" charset="0"/>
                        </a:rPr>
                        <m:t>+</m:t>
                      </m:r>
                      <m:box>
                        <m:boxPr>
                          <m:ctrlPr>
                            <a:rPr lang="en-US" b="1" i="1" dirty="0">
                              <a:solidFill>
                                <a:prstClr val="black"/>
                              </a:solidFill>
                              <a:latin typeface="Cambria Math" panose="02040503050406030204" pitchFamily="18" charset="0"/>
                            </a:rPr>
                          </m:ctrlPr>
                        </m:boxPr>
                        <m:e>
                          <m:argPr>
                            <m:argSz m:val="-1"/>
                          </m:argPr>
                          <m:f>
                            <m:fPr>
                              <m:ctrlPr>
                                <a:rPr lang="en-US" b="1" i="1" dirty="0">
                                  <a:solidFill>
                                    <a:prstClr val="black"/>
                                  </a:solidFill>
                                  <a:latin typeface="Cambria Math" panose="02040503050406030204" pitchFamily="18" charset="0"/>
                                </a:rPr>
                              </m:ctrlPr>
                            </m:fPr>
                            <m:num>
                              <m:r>
                                <a:rPr lang="en-US" b="1" i="1" dirty="0">
                                  <a:solidFill>
                                    <a:prstClr val="black"/>
                                  </a:solidFill>
                                  <a:latin typeface="Cambria Math" panose="02040503050406030204" pitchFamily="18" charset="0"/>
                                </a:rPr>
                                <m:t>𝟏</m:t>
                              </m:r>
                            </m:num>
                            <m:den>
                              <m:sSup>
                                <m:sSupPr>
                                  <m:ctrlPr>
                                    <a:rPr lang="en-US" b="1" i="1" dirty="0">
                                      <a:solidFill>
                                        <a:prstClr val="black"/>
                                      </a:solidFill>
                                      <a:latin typeface="Cambria Math" panose="02040503050406030204" pitchFamily="18" charset="0"/>
                                    </a:rPr>
                                  </m:ctrlPr>
                                </m:sSupPr>
                                <m:e>
                                  <m:r>
                                    <a:rPr lang="en-US" b="1" i="1" dirty="0">
                                      <a:solidFill>
                                        <a:prstClr val="black"/>
                                      </a:solidFill>
                                      <a:latin typeface="Cambria Math" panose="02040503050406030204" pitchFamily="18" charset="0"/>
                                      <a:ea typeface="Cambria Math" panose="02040503050406030204" pitchFamily="18" charset="0"/>
                                    </a:rPr>
                                    <m:t>𝝀</m:t>
                                  </m:r>
                                </m:e>
                                <m:sup>
                                  <m:r>
                                    <a:rPr lang="en-US" b="1" i="1" dirty="0">
                                      <a:solidFill>
                                        <a:prstClr val="black"/>
                                      </a:solidFill>
                                      <a:latin typeface="Cambria Math" panose="02040503050406030204" pitchFamily="18" charset="0"/>
                                    </a:rPr>
                                    <m:t>𝟐</m:t>
                                  </m:r>
                                </m:sup>
                              </m:sSup>
                            </m:den>
                          </m:f>
                        </m:e>
                      </m:box>
                      <m:r>
                        <a:rPr lang="en-US" b="1">
                          <a:solidFill>
                            <a:prstClr val="black"/>
                          </a:solidFill>
                          <a:latin typeface="Cambria Math" panose="02040503050406030204" pitchFamily="18" charset="0"/>
                          <a:ea typeface="Cambria Math" panose="02040503050406030204" pitchFamily="18" charset="0"/>
                        </a:rPr>
                        <m:t>𝐘</m:t>
                      </m:r>
                      <m:d>
                        <m:dPr>
                          <m:ctrlPr>
                            <a:rPr lang="en-US" b="1" i="1" dirty="0">
                              <a:solidFill>
                                <a:prstClr val="black"/>
                              </a:solidFill>
                              <a:latin typeface="Cambria Math" panose="02040503050406030204" pitchFamily="18" charset="0"/>
                            </a:rPr>
                          </m:ctrlPr>
                        </m:dPr>
                        <m:e>
                          <m:r>
                            <a:rPr lang="en-US" b="1" dirty="0">
                              <a:solidFill>
                                <a:prstClr val="black"/>
                              </a:solidFill>
                              <a:latin typeface="Cambria Math" panose="02040503050406030204" pitchFamily="18" charset="0"/>
                            </a:rPr>
                            <m:t>𝐫</m:t>
                          </m:r>
                          <m:r>
                            <a:rPr lang="en-US" b="1" dirty="0">
                              <a:solidFill>
                                <a:prstClr val="black"/>
                              </a:solidFill>
                              <a:latin typeface="Cambria Math" panose="02040503050406030204" pitchFamily="18" charset="0"/>
                            </a:rPr>
                            <m:t>−</m:t>
                          </m:r>
                          <m:sSup>
                            <m:sSupPr>
                              <m:ctrlPr>
                                <a:rPr lang="en-US" b="1" i="1" dirty="0">
                                  <a:solidFill>
                                    <a:prstClr val="black"/>
                                  </a:solidFill>
                                  <a:latin typeface="Cambria Math" panose="02040503050406030204" pitchFamily="18" charset="0"/>
                                </a:rPr>
                              </m:ctrlPr>
                            </m:sSupPr>
                            <m:e>
                              <m:r>
                                <a:rPr lang="en-US" b="1" dirty="0">
                                  <a:solidFill>
                                    <a:prstClr val="black"/>
                                  </a:solidFill>
                                  <a:latin typeface="Cambria Math" panose="02040503050406030204" pitchFamily="18" charset="0"/>
                                </a:rPr>
                                <m:t>𝐫</m:t>
                              </m:r>
                            </m:e>
                            <m:sup>
                              <m:r>
                                <a:rPr lang="en-US" b="1" dirty="0">
                                  <a:solidFill>
                                    <a:prstClr val="black"/>
                                  </a:solidFill>
                                  <a:latin typeface="Cambria Math" panose="02040503050406030204" pitchFamily="18" charset="0"/>
                                </a:rPr>
                                <m:t>′</m:t>
                              </m:r>
                            </m:sup>
                          </m:sSup>
                        </m:e>
                      </m:d>
                      <m:r>
                        <m:rPr>
                          <m:nor/>
                        </m:rPr>
                        <a:rPr lang="en-US" i="1" dirty="0">
                          <a:solidFill>
                            <a:prstClr val="black"/>
                          </a:solidFill>
                          <a:latin typeface="Cambria Math" panose="02040503050406030204" pitchFamily="18" charset="0"/>
                        </a:rPr>
                        <m:t> </m:t>
                      </m:r>
                      <m:r>
                        <m:rPr>
                          <m:nor/>
                        </m:rPr>
                        <a:rPr lang="en-US" b="1" dirty="0">
                          <a:solidFill>
                            <a:prstClr val="black"/>
                          </a:solidFill>
                          <a:latin typeface="Cambria Math" panose="02040503050406030204" pitchFamily="18" charset="0"/>
                        </a:rPr>
                        <m:t>=</m:t>
                      </m:r>
                      <m:r>
                        <m:rPr>
                          <m:nor/>
                        </m:rPr>
                        <a:rPr lang="en-US" b="1" i="1" dirty="0">
                          <a:solidFill>
                            <a:prstClr val="black"/>
                          </a:solidFill>
                          <a:latin typeface="Cambria Math" panose="02040503050406030204" pitchFamily="18" charset="0"/>
                        </a:rPr>
                        <m:t> </m:t>
                      </m:r>
                      <m:r>
                        <m:rPr>
                          <m:nor/>
                        </m:rPr>
                        <a:rPr lang="el-GR" b="1" i="1" dirty="0">
                          <a:solidFill>
                            <a:prstClr val="black"/>
                          </a:solidFill>
                          <a:latin typeface="Cambria Math" panose="02040503050406030204" pitchFamily="18" charset="0"/>
                          <a:ea typeface="Cambria Math" panose="02040503050406030204" pitchFamily="18" charset="0"/>
                        </a:rPr>
                        <m:t>δ</m:t>
                      </m:r>
                      <m:r>
                        <m:rPr>
                          <m:nor/>
                        </m:rPr>
                        <a:rPr lang="en-US" b="1" i="1" dirty="0">
                          <a:solidFill>
                            <a:prstClr val="black"/>
                          </a:solidFill>
                          <a:latin typeface="Cambria Math" panose="02040503050406030204" pitchFamily="18" charset="0"/>
                          <a:ea typeface="Cambria Math" panose="02040503050406030204" pitchFamily="18" charset="0"/>
                        </a:rPr>
                        <m:t> </m:t>
                      </m:r>
                      <m:d>
                        <m:dPr>
                          <m:ctrlPr>
                            <a:rPr lang="en-US" b="1" i="1" dirty="0">
                              <a:solidFill>
                                <a:prstClr val="black"/>
                              </a:solidFill>
                              <a:latin typeface="Cambria Math" panose="02040503050406030204" pitchFamily="18" charset="0"/>
                            </a:rPr>
                          </m:ctrlPr>
                        </m:dPr>
                        <m:e>
                          <m:r>
                            <a:rPr lang="en-US" b="1" dirty="0">
                              <a:solidFill>
                                <a:prstClr val="black"/>
                              </a:solidFill>
                              <a:latin typeface="Cambria Math" panose="02040503050406030204" pitchFamily="18" charset="0"/>
                            </a:rPr>
                            <m:t>𝐫</m:t>
                          </m:r>
                          <m:r>
                            <a:rPr lang="en-US" b="1" dirty="0">
                              <a:solidFill>
                                <a:prstClr val="black"/>
                              </a:solidFill>
                              <a:latin typeface="Cambria Math" panose="02040503050406030204" pitchFamily="18" charset="0"/>
                            </a:rPr>
                            <m:t>−</m:t>
                          </m:r>
                          <m:sSup>
                            <m:sSupPr>
                              <m:ctrlPr>
                                <a:rPr lang="en-US" b="1" i="1" dirty="0">
                                  <a:solidFill>
                                    <a:prstClr val="black"/>
                                  </a:solidFill>
                                  <a:latin typeface="Cambria Math" panose="02040503050406030204" pitchFamily="18" charset="0"/>
                                </a:rPr>
                              </m:ctrlPr>
                            </m:sSupPr>
                            <m:e>
                              <m:r>
                                <a:rPr lang="en-US" b="1" dirty="0">
                                  <a:solidFill>
                                    <a:prstClr val="black"/>
                                  </a:solidFill>
                                  <a:latin typeface="Cambria Math" panose="02040503050406030204" pitchFamily="18" charset="0"/>
                                </a:rPr>
                                <m:t>𝐫</m:t>
                              </m:r>
                            </m:e>
                            <m:sup>
                              <m:r>
                                <a:rPr lang="en-US" b="1" dirty="0">
                                  <a:solidFill>
                                    <a:prstClr val="black"/>
                                  </a:solidFill>
                                  <a:latin typeface="Cambria Math" panose="02040503050406030204" pitchFamily="18" charset="0"/>
                                </a:rPr>
                                <m:t>′</m:t>
                              </m:r>
                            </m:sup>
                          </m:sSup>
                        </m:e>
                      </m:d>
                    </m:oMath>
                  </a14:m>
                  <a:endParaRPr lang="en-US" b="1" i="1" dirty="0">
                    <a:solidFill>
                      <a:prstClr val="black"/>
                    </a:solidFill>
                    <a:latin typeface="Calibri" panose="020F0502020204030204"/>
                  </a:endParaRPr>
                </a:p>
                <a:p>
                  <a:pPr defTabSz="685800">
                    <a:defRPr/>
                  </a:pPr>
                  <a:endParaRPr lang="en-US" b="1" i="1" dirty="0">
                    <a:solidFill>
                      <a:prstClr val="black"/>
                    </a:solidFill>
                    <a:latin typeface="Calibri" panose="020F0502020204030204"/>
                  </a:endParaRPr>
                </a:p>
                <a:p>
                  <a:r>
                    <a:rPr lang="en-US" sz="1200" b="1" dirty="0">
                      <a:solidFill>
                        <a:prstClr val="black"/>
                      </a:solidFill>
                    </a:rPr>
                    <a:t>     </a:t>
                  </a:r>
                  <a14:m>
                    <m:oMath xmlns:m="http://schemas.openxmlformats.org/officeDocument/2006/math">
                      <m:r>
                        <a:rPr lang="en-US" sz="1200" b="1">
                          <a:solidFill>
                            <a:prstClr val="black"/>
                          </a:solidFill>
                          <a:latin typeface="Cambria Math" panose="02040503050406030204" pitchFamily="18" charset="0"/>
                        </a:rPr>
                        <m:t>𝐘</m:t>
                      </m:r>
                      <m:d>
                        <m:dPr>
                          <m:ctrlPr>
                            <a:rPr lang="en-US" sz="1200" b="1" i="1">
                              <a:solidFill>
                                <a:prstClr val="black"/>
                              </a:solidFill>
                              <a:latin typeface="Cambria Math" panose="02040503050406030204" pitchFamily="18" charset="0"/>
                            </a:rPr>
                          </m:ctrlPr>
                        </m:dPr>
                        <m:e>
                          <m:r>
                            <a:rPr lang="en-US" sz="1200" b="1">
                              <a:solidFill>
                                <a:prstClr val="black"/>
                              </a:solidFill>
                              <a:latin typeface="Cambria Math" panose="02040503050406030204" pitchFamily="18" charset="0"/>
                              <a:ea typeface="Cambria Math" panose="02040503050406030204" pitchFamily="18" charset="0"/>
                            </a:rPr>
                            <m:t>∙</m:t>
                          </m:r>
                        </m:e>
                      </m:d>
                    </m:oMath>
                  </a14:m>
                  <a:r>
                    <a:rPr lang="en-US" sz="1200" b="1" dirty="0">
                      <a:solidFill>
                        <a:prstClr val="black"/>
                      </a:solidFill>
                    </a:rPr>
                    <a:t> </a:t>
                  </a:r>
                  <a:r>
                    <a:rPr lang="en-US" sz="1200" dirty="0"/>
                    <a:t>is the lowest order amplitude term in a general expansion of interaction of a pair of fermions</a:t>
                  </a:r>
                  <a:br>
                    <a:rPr lang="en-US" sz="1200" dirty="0"/>
                  </a:br>
                  <a:r>
                    <a:rPr lang="en-US" sz="1200" dirty="0"/>
                    <a:t>	The effective dielectric function of 𝐘(</a:t>
                  </a:r>
                  <a:r>
                    <a:rPr lang="el-GR" sz="1200" b="1" dirty="0">
                      <a:latin typeface="Cambria Math" panose="02040503050406030204" pitchFamily="18" charset="0"/>
                      <a:ea typeface="Cambria Math" panose="02040503050406030204" pitchFamily="18" charset="0"/>
                    </a:rPr>
                    <a:t>ρ</a:t>
                  </a:r>
                  <a:r>
                    <a:rPr lang="en-US" sz="1200" dirty="0"/>
                    <a:t>) is </a:t>
                  </a:r>
                  <a14:m>
                    <m:oMath xmlns:m="http://schemas.openxmlformats.org/officeDocument/2006/math">
                      <m:r>
                        <a:rPr lang="en-US" sz="1200" b="1" dirty="0">
                          <a:latin typeface="Cambria Math" panose="02040503050406030204" pitchFamily="18" charset="0"/>
                        </a:rPr>
                        <m:t>𝐞𝐱</m:t>
                      </m:r>
                      <m:r>
                        <m:rPr>
                          <m:sty m:val="p"/>
                        </m:rPr>
                        <a:rPr lang="en-US" sz="1200" dirty="0">
                          <a:latin typeface="Cambria Math" panose="02040503050406030204" pitchFamily="18" charset="0"/>
                        </a:rPr>
                        <m:t>p</m:t>
                      </m:r>
                      <m:d>
                        <m:dPr>
                          <m:ctrlPr>
                            <a:rPr lang="en-US" sz="1200" b="1" i="1" dirty="0">
                              <a:latin typeface="Cambria Math" panose="02040503050406030204" pitchFamily="18" charset="0"/>
                            </a:rPr>
                          </m:ctrlPr>
                        </m:dPr>
                        <m:e>
                          <m:r>
                            <a:rPr lang="en-US" sz="1200" b="1" i="1" dirty="0">
                              <a:latin typeface="Cambria Math" panose="02040503050406030204" pitchFamily="18" charset="0"/>
                            </a:rPr>
                            <m:t>−</m:t>
                          </m:r>
                          <m:f>
                            <m:fPr>
                              <m:type m:val="lin"/>
                              <m:ctrlPr>
                                <a:rPr lang="en-US" sz="1200" b="1" i="1" dirty="0">
                                  <a:latin typeface="Cambria Math" panose="02040503050406030204" pitchFamily="18" charset="0"/>
                                </a:rPr>
                              </m:ctrlPr>
                            </m:fPr>
                            <m:num>
                              <m:r>
                                <m:rPr>
                                  <m:nor/>
                                </m:rPr>
                                <a:rPr lang="el-GR" sz="1200" b="1" dirty="0">
                                  <a:latin typeface="Cambria Math" panose="02040503050406030204" pitchFamily="18" charset="0"/>
                                  <a:ea typeface="Cambria Math" panose="02040503050406030204" pitchFamily="18" charset="0"/>
                                </a:rPr>
                                <m:t>ρ</m:t>
                              </m:r>
                            </m:num>
                            <m:den>
                              <m:r>
                                <a:rPr lang="en-US" sz="1200" b="1" i="1" dirty="0">
                                  <a:latin typeface="Cambria Math" panose="02040503050406030204" pitchFamily="18" charset="0"/>
                                  <a:ea typeface="Cambria Math" panose="02040503050406030204" pitchFamily="18" charset="0"/>
                                </a:rPr>
                                <m:t>𝝀</m:t>
                              </m:r>
                            </m:den>
                          </m:f>
                        </m:e>
                      </m:d>
                      <m:r>
                        <a:rPr lang="en-US" sz="1200" i="1" dirty="0">
                          <a:latin typeface="Cambria Math" panose="02040503050406030204" pitchFamily="18" charset="0"/>
                        </a:rPr>
                        <m:t>⁡</m:t>
                      </m:r>
                    </m:oMath>
                  </a14:m>
                  <a:endParaRPr lang="en-US" b="1" dirty="0">
                    <a:solidFill>
                      <a:prstClr val="black"/>
                    </a:solidFill>
                  </a:endParaRPr>
                </a:p>
                <a:p>
                  <a:r>
                    <a:rPr lang="en-US" sz="1200" dirty="0"/>
                    <a:t>                      𝛌 is the Fermi-Thomas screening wave vector.</a:t>
                  </a:r>
                </a:p>
                <a:p>
                  <a:pPr defTabSz="685800">
                    <a:defRPr/>
                  </a:pPr>
                  <a:endParaRPr lang="en-US" dirty="0">
                    <a:solidFill>
                      <a:prstClr val="black"/>
                    </a:solidFill>
                    <a:latin typeface="Calibri" panose="020F0502020204030204"/>
                  </a:endParaRPr>
                </a:p>
              </p:txBody>
            </p:sp>
          </mc:Choice>
          <mc:Fallback xmlns="">
            <p:sp>
              <p:nvSpPr>
                <p:cNvPr id="6" name="TextBox 5">
                  <a:extLst>
                    <a:ext uri="{FF2B5EF4-FFF2-40B4-BE49-F238E27FC236}">
                      <a16:creationId xmlns:a16="http://schemas.microsoft.com/office/drawing/2014/main" id="{A9F5F4D3-7174-4B48-98BF-2D83F5D7AFF9}"/>
                    </a:ext>
                  </a:extLst>
                </p:cNvPr>
                <p:cNvSpPr txBox="1">
                  <a:spLocks noRot="1" noChangeAspect="1" noMove="1" noResize="1" noEditPoints="1" noAdjustHandles="1" noChangeArrowheads="1" noChangeShapeType="1" noTextEdit="1"/>
                </p:cNvSpPr>
                <p:nvPr/>
              </p:nvSpPr>
              <p:spPr>
                <a:xfrm>
                  <a:off x="1739865" y="576363"/>
                  <a:ext cx="10215501" cy="5542372"/>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84EF3B9E-9E60-4D17-BCF8-3C1A4218135B}"/>
                </a:ext>
              </a:extLst>
            </p:cNvPr>
            <p:cNvSpPr/>
            <p:nvPr/>
          </p:nvSpPr>
          <p:spPr>
            <a:xfrm>
              <a:off x="10417607" y="4107178"/>
              <a:ext cx="668439" cy="400109"/>
            </a:xfrm>
            <a:prstGeom prst="rect">
              <a:avLst/>
            </a:prstGeom>
          </p:spPr>
          <p:txBody>
            <a:bodyPr wrap="square">
              <a:spAutoFit/>
            </a:bodyPr>
            <a:lstStyle/>
            <a:p>
              <a:pPr defTabSz="685800">
                <a:defRPr/>
              </a:pPr>
              <a:r>
                <a:rPr lang="en-US" sz="1350" dirty="0">
                  <a:solidFill>
                    <a:srgbClr val="000000"/>
                  </a:solidFill>
                  <a:latin typeface="Calibri" panose="020F0502020204030204" pitchFamily="34" charset="0"/>
                </a:rPr>
                <a:t>(2)</a:t>
              </a:r>
              <a:endParaRPr lang="en-US" sz="1350" dirty="0">
                <a:solidFill>
                  <a:prstClr val="black"/>
                </a:solidFill>
                <a:latin typeface="Calibri" panose="020F0502020204030204"/>
              </a:endParaRPr>
            </a:p>
          </p:txBody>
        </p:sp>
      </p:grpSp>
      <p:sp>
        <p:nvSpPr>
          <p:cNvPr id="3" name="TextBox 2">
            <a:extLst>
              <a:ext uri="{FF2B5EF4-FFF2-40B4-BE49-F238E27FC236}">
                <a16:creationId xmlns:a16="http://schemas.microsoft.com/office/drawing/2014/main" id="{F9ADED86-FC7E-4263-B6A9-09424E442EE5}"/>
              </a:ext>
            </a:extLst>
          </p:cNvPr>
          <p:cNvSpPr txBox="1"/>
          <p:nvPr/>
        </p:nvSpPr>
        <p:spPr>
          <a:xfrm>
            <a:off x="4597079" y="1069936"/>
            <a:ext cx="3559564" cy="323165"/>
          </a:xfrm>
          <a:prstGeom prst="rect">
            <a:avLst/>
          </a:prstGeom>
          <a:noFill/>
        </p:spPr>
        <p:txBody>
          <a:bodyPr wrap="none" rtlCol="0">
            <a:spAutoFit/>
          </a:bodyPr>
          <a:lstStyle/>
          <a:p>
            <a:pPr algn="l"/>
            <a:r>
              <a:rPr lang="en-US" sz="1500" b="1" u="sng" dirty="0"/>
              <a:t>Yukawa Screened Coulomb Potential</a:t>
            </a:r>
          </a:p>
        </p:txBody>
      </p:sp>
      <p:sp>
        <p:nvSpPr>
          <p:cNvPr id="10" name="Slide Number Placeholder 1">
            <a:extLst>
              <a:ext uri="{FF2B5EF4-FFF2-40B4-BE49-F238E27FC236}">
                <a16:creationId xmlns:a16="http://schemas.microsoft.com/office/drawing/2014/main" id="{9E11B966-E4EE-41AB-8A6D-C50C526B1D68}"/>
              </a:ext>
            </a:extLst>
          </p:cNvPr>
          <p:cNvSpPr>
            <a:spLocks noGrp="1"/>
          </p:cNvSpPr>
          <p:nvPr>
            <p:ph type="sldNum" sz="quarter" idx="12"/>
          </p:nvPr>
        </p:nvSpPr>
        <p:spPr>
          <a:xfrm>
            <a:off x="7981950" y="5624513"/>
            <a:ext cx="2057400" cy="273844"/>
          </a:xfrm>
        </p:spPr>
        <p:txBody>
          <a:bodyPr/>
          <a:lstStyle/>
          <a:p>
            <a:fld id="{27920D64-16C3-46C0-82DC-39F838177D87}" type="slidenum">
              <a:rPr lang="en-US" smtClean="0"/>
              <a:t>23</a:t>
            </a:fld>
            <a:endParaRPr lang="en-US" dirty="0"/>
          </a:p>
        </p:txBody>
      </p:sp>
    </p:spTree>
    <p:extLst>
      <p:ext uri="{BB962C8B-B14F-4D97-AF65-F5344CB8AC3E}">
        <p14:creationId xmlns:p14="http://schemas.microsoft.com/office/powerpoint/2010/main" val="279850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918036" y="6363754"/>
            <a:ext cx="535102" cy="549697"/>
          </a:xfrm>
        </p:spPr>
        <p:txBody>
          <a:bodyPr/>
          <a:lstStyle/>
          <a:p>
            <a:pPr eaLnBrk="1" hangingPunct="1">
              <a:spcBef>
                <a:spcPts val="0"/>
              </a:spcBef>
              <a:defRPr/>
            </a:pPr>
            <a:fld id="{E992E85B-D96E-4C64-8DCC-FF1FED9104FA}" type="slidenum">
              <a:rPr lang="en-US" sz="1800" kern="0"/>
              <a:pPr eaLnBrk="1" hangingPunct="1">
                <a:spcBef>
                  <a:spcPts val="0"/>
                </a:spcBef>
                <a:defRPr/>
              </a:pPr>
              <a:t>24</a:t>
            </a:fld>
            <a:endParaRPr lang="en-US" sz="1800" kern="0" dirty="0"/>
          </a:p>
        </p:txBody>
      </p:sp>
      <p:sp>
        <p:nvSpPr>
          <p:cNvPr id="16" name="TextBox 15"/>
          <p:cNvSpPr txBox="1"/>
          <p:nvPr/>
        </p:nvSpPr>
        <p:spPr>
          <a:xfrm>
            <a:off x="1660748" y="5578569"/>
            <a:ext cx="8892480" cy="261610"/>
          </a:xfrm>
          <a:prstGeom prst="rect">
            <a:avLst/>
          </a:prstGeom>
          <a:noFill/>
        </p:spPr>
        <p:txBody>
          <a:bodyPr wrap="square" rtlCol="0">
            <a:spAutoFit/>
          </a:bodyPr>
          <a:lstStyle/>
          <a:p>
            <a:pPr>
              <a:defRPr/>
            </a:pPr>
            <a:r>
              <a:rPr lang="en-US" sz="1100" b="1" i="1" kern="0" baseline="30000" dirty="0">
                <a:solidFill>
                  <a:sysClr val="windowText" lastClr="000000"/>
                </a:solidFill>
                <a:latin typeface="Arial Black" panose="020B0A04020102020204" pitchFamily="34" charset="0"/>
              </a:rPr>
              <a:t>1</a:t>
            </a:r>
            <a:r>
              <a:rPr lang="en-US" sz="1050" b="1" i="1" kern="0" dirty="0">
                <a:solidFill>
                  <a:sysClr val="windowText" lastClr="000000"/>
                </a:solidFill>
              </a:rPr>
              <a:t>PhysRev E (2006)</a:t>
            </a:r>
            <a:r>
              <a:rPr lang="en-US" sz="1050" b="1" i="1" kern="0" baseline="30000" dirty="0">
                <a:solidFill>
                  <a:sysClr val="windowText" lastClr="000000"/>
                </a:solidFill>
              </a:rPr>
              <a:t> </a:t>
            </a:r>
            <a:r>
              <a:rPr lang="en-US" sz="1050" b="1" i="1" kern="0" dirty="0">
                <a:solidFill>
                  <a:sysClr val="windowText" lastClr="000000"/>
                </a:solidFill>
              </a:rPr>
              <a:t>73:041512    </a:t>
            </a:r>
            <a:r>
              <a:rPr lang="en-US" sz="1200" b="1" i="1" kern="0" baseline="30000" dirty="0">
                <a:solidFill>
                  <a:sysClr val="windowText" lastClr="000000"/>
                </a:solidFill>
                <a:latin typeface="Arial Black" panose="020B0A04020102020204" pitchFamily="34" charset="0"/>
              </a:rPr>
              <a:t>2</a:t>
            </a:r>
            <a:r>
              <a:rPr lang="en-US" sz="1050" b="1" i="1" kern="0" dirty="0">
                <a:solidFill>
                  <a:sysClr val="windowText" lastClr="000000"/>
                </a:solidFill>
              </a:rPr>
              <a:t>PhysRev Ltrs (2011) 106:046102    </a:t>
            </a:r>
            <a:r>
              <a:rPr lang="en-US" sz="1200" b="1" i="1" kern="0" baseline="30000" dirty="0">
                <a:solidFill>
                  <a:sysClr val="windowText" lastClr="000000"/>
                </a:solidFill>
                <a:latin typeface="Arial Black" panose="020B0A04020102020204" pitchFamily="34" charset="0"/>
              </a:rPr>
              <a:t>3</a:t>
            </a:r>
            <a:r>
              <a:rPr lang="fr-FR" sz="1050" b="1" i="1" kern="0" dirty="0">
                <a:solidFill>
                  <a:sysClr val="windowText" lastClr="000000"/>
                </a:solidFill>
              </a:rPr>
              <a:t>JCompPhys (2013) 247:88   </a:t>
            </a:r>
            <a:r>
              <a:rPr lang="fr-FR" sz="1200" b="1" i="1" kern="0" baseline="30000" dirty="0">
                <a:solidFill>
                  <a:sysClr val="windowText" lastClr="000000"/>
                </a:solidFill>
                <a:latin typeface="Arial Black" panose="020B0A04020102020204" pitchFamily="34" charset="0"/>
              </a:rPr>
              <a:t>4</a:t>
            </a:r>
            <a:r>
              <a:rPr lang="fr-FR" sz="1050" b="1" i="1" kern="0" dirty="0">
                <a:solidFill>
                  <a:sysClr val="windowText" lastClr="000000"/>
                </a:solidFill>
              </a:rPr>
              <a:t>J PhysChem B (2013) 117:12051</a:t>
            </a:r>
            <a:endParaRPr lang="en-US" sz="1050" b="1" i="1" kern="0" dirty="0">
              <a:solidFill>
                <a:sysClr val="windowText" lastClr="000000"/>
              </a:solidFill>
            </a:endParaRPr>
          </a:p>
        </p:txBody>
      </p:sp>
      <mc:AlternateContent xmlns:mc="http://schemas.openxmlformats.org/markup-compatibility/2006" xmlns:a14="http://schemas.microsoft.com/office/drawing/2010/main">
        <mc:Choice Requires="a14">
          <p:sp>
            <p:nvSpPr>
              <p:cNvPr id="4" name="TextBox 3"/>
              <p:cNvSpPr txBox="1"/>
              <p:nvPr/>
            </p:nvSpPr>
            <p:spPr>
              <a:xfrm>
                <a:off x="1660748" y="2460737"/>
                <a:ext cx="10953029" cy="1775743"/>
              </a:xfrm>
              <a:prstGeom prst="rect">
                <a:avLst/>
              </a:prstGeom>
              <a:noFill/>
            </p:spPr>
            <p:txBody>
              <a:bodyPr wrap="square" rtlCol="0">
                <a:spAutoFit/>
              </a:bodyPr>
              <a:lstStyle/>
              <a:p>
                <a:pPr>
                  <a:defRPr/>
                </a:pPr>
                <a:endParaRPr lang="en-US" kern="0" dirty="0">
                  <a:solidFill>
                    <a:sysClr val="windowText" lastClr="000000"/>
                  </a:solidFill>
                </a:endParaRPr>
              </a:p>
              <a:p>
                <a:pPr>
                  <a:defRPr/>
                </a:pPr>
                <a:endParaRPr lang="en-US" kern="0" dirty="0">
                  <a:solidFill>
                    <a:sysClr val="windowText" lastClr="000000"/>
                  </a:solidFill>
                </a:endParaRPr>
              </a:p>
              <a:p>
                <a:pPr>
                  <a:defRPr/>
                </a:pPr>
                <a14:m>
                  <m:oMath xmlns:m="http://schemas.openxmlformats.org/officeDocument/2006/math">
                    <m:sSub>
                      <m:sSubPr>
                        <m:ctrlPr>
                          <a:rPr lang="en-US" i="1" kern="0">
                            <a:solidFill>
                              <a:sysClr val="windowText" lastClr="000000"/>
                            </a:solidFill>
                            <a:latin typeface="Cambria Math" panose="02040503050406030204" pitchFamily="18" charset="0"/>
                          </a:rPr>
                        </m:ctrlPr>
                      </m:sSubPr>
                      <m:e>
                        <m:r>
                          <a:rPr lang="en-US" i="1" kern="0">
                            <a:solidFill>
                              <a:sysClr val="windowText" lastClr="000000"/>
                            </a:solidFill>
                            <a:latin typeface="Cambria Math" panose="02040503050406030204" pitchFamily="18" charset="0"/>
                          </a:rPr>
                          <m:t>−</m:t>
                        </m:r>
                        <m:r>
                          <a:rPr lang="en-US" i="1" kern="0">
                            <a:solidFill>
                              <a:sysClr val="windowText" lastClr="000000"/>
                            </a:solidFill>
                            <a:latin typeface="Cambria Math" panose="02040503050406030204" pitchFamily="18" charset="0"/>
                            <a:ea typeface="Cambria Math" panose="02040503050406030204" pitchFamily="18" charset="0"/>
                          </a:rPr>
                          <m:t>𝜀</m:t>
                        </m:r>
                      </m:e>
                      <m:sub>
                        <m:r>
                          <a:rPr lang="en-US" i="1" kern="0">
                            <a:solidFill>
                              <a:sysClr val="windowText" lastClr="000000"/>
                            </a:solidFill>
                            <a:latin typeface="Cambria Math" panose="02040503050406030204" pitchFamily="18" charset="0"/>
                          </a:rPr>
                          <m:t>𝑤𝑎𝑡𝑒𝑟</m:t>
                        </m:r>
                      </m:sub>
                    </m:sSub>
                    <m:d>
                      <m:dPr>
                        <m:ctrlPr>
                          <a:rPr lang="en-US" i="1" kern="0" dirty="0">
                            <a:solidFill>
                              <a:sysClr val="windowText" lastClr="000000"/>
                            </a:solidFill>
                            <a:latin typeface="Cambria Math" panose="02040503050406030204" pitchFamily="18" charset="0"/>
                          </a:rPr>
                        </m:ctrlPr>
                      </m:dPr>
                      <m:e>
                        <m:sSub>
                          <m:sSubPr>
                            <m:ctrlPr>
                              <a:rPr lang="en-US" i="1" kern="0" dirty="0">
                                <a:solidFill>
                                  <a:sysClr val="windowText" lastClr="000000"/>
                                </a:solidFill>
                                <a:latin typeface="Cambria Math" panose="02040503050406030204" pitchFamily="18" charset="0"/>
                              </a:rPr>
                            </m:ctrlPr>
                          </m:sSubPr>
                          <m:e>
                            <m:r>
                              <a:rPr lang="en-US" i="1" kern="0" dirty="0">
                                <a:solidFill>
                                  <a:sysClr val="windowText" lastClr="000000"/>
                                </a:solidFill>
                                <a:latin typeface="Cambria Math" panose="02040503050406030204" pitchFamily="18" charset="0"/>
                                <a:ea typeface="Cambria Math" panose="02040503050406030204" pitchFamily="18" charset="0"/>
                              </a:rPr>
                              <m:t>𝑙</m:t>
                            </m:r>
                          </m:e>
                          <m:sub>
                            <m:r>
                              <a:rPr lang="en-US" i="1" kern="0" dirty="0">
                                <a:solidFill>
                                  <a:sysClr val="windowText" lastClr="000000"/>
                                </a:solidFill>
                                <a:latin typeface="Cambria Math" panose="02040503050406030204" pitchFamily="18" charset="0"/>
                              </a:rPr>
                              <m:t>𝑐</m:t>
                            </m:r>
                          </m:sub>
                        </m:sSub>
                        <m:sSup>
                          <m:sSupPr>
                            <m:ctrlPr>
                              <a:rPr lang="en-US" i="1" kern="0" dirty="0">
                                <a:solidFill>
                                  <a:sysClr val="windowText" lastClr="000000"/>
                                </a:solidFill>
                                <a:latin typeface="Cambria Math" panose="02040503050406030204" pitchFamily="18" charset="0"/>
                              </a:rPr>
                            </m:ctrlPr>
                          </m:sSupPr>
                          <m:e>
                            <m:r>
                              <m:rPr>
                                <m:sty m:val="p"/>
                              </m:rPr>
                              <a:rPr lang="en-US" i="1" kern="0" dirty="0">
                                <a:solidFill>
                                  <a:sysClr val="windowText" lastClr="000000"/>
                                </a:solidFill>
                                <a:latin typeface="Cambria Math" panose="02040503050406030204" pitchFamily="18" charset="0"/>
                                <a:ea typeface="Cambria Math" panose="02040503050406030204" pitchFamily="18" charset="0"/>
                              </a:rPr>
                              <m:t>∇</m:t>
                            </m:r>
                          </m:e>
                          <m:sup>
                            <m:r>
                              <a:rPr lang="en-US" i="1" kern="0" dirty="0">
                                <a:solidFill>
                                  <a:sysClr val="windowText" lastClr="000000"/>
                                </a:solidFill>
                                <a:latin typeface="Cambria Math" panose="02040503050406030204" pitchFamily="18" charset="0"/>
                              </a:rPr>
                              <m:t>2</m:t>
                            </m:r>
                          </m:sup>
                        </m:sSup>
                        <m:r>
                          <a:rPr lang="en-US" i="1" kern="0" dirty="0">
                            <a:solidFill>
                              <a:sysClr val="windowText" lastClr="000000"/>
                            </a:solidFill>
                            <a:latin typeface="Cambria Math" panose="02040503050406030204" pitchFamily="18" charset="0"/>
                          </a:rPr>
                          <m:t>−</m:t>
                        </m:r>
                        <m:r>
                          <a:rPr lang="en-US" i="1" kern="0" dirty="0">
                            <a:solidFill>
                              <a:sysClr val="windowText" lastClr="000000"/>
                            </a:solidFill>
                            <a:latin typeface="Cambria Math" panose="02040503050406030204" pitchFamily="18" charset="0"/>
                          </a:rPr>
                          <m:t>1</m:t>
                        </m:r>
                      </m:e>
                    </m:d>
                  </m:oMath>
                </a14:m>
                <a:r>
                  <a:rPr lang="en-US" kern="0" dirty="0">
                    <a:solidFill>
                      <a:sysClr val="windowText" lastClr="000000"/>
                    </a:solidFill>
                  </a:rPr>
                  <a:t> approximates dielectric of entire bulk solution including correlated</a:t>
                </a:r>
                <a:br>
                  <a:rPr lang="en-US" kern="0" dirty="0">
                    <a:solidFill>
                      <a:sysClr val="windowText" lastClr="000000"/>
                    </a:solidFill>
                  </a:rPr>
                </a:br>
                <a:r>
                  <a:rPr lang="en-US" kern="0" dirty="0">
                    <a:solidFill>
                      <a:sysClr val="windowText" lastClr="000000"/>
                    </a:solidFill>
                  </a:rPr>
                  <a:t>                       motions of ions, following </a:t>
                </a:r>
                <a:r>
                  <a:rPr lang="pt-BR" kern="0" dirty="0">
                    <a:solidFill>
                      <a:sysClr val="windowText" lastClr="000000"/>
                    </a:solidFill>
                  </a:rPr>
                  <a:t>Santangelo 2006</a:t>
                </a:r>
                <a:r>
                  <a:rPr lang="pt-BR" kern="0" baseline="30000" dirty="0">
                    <a:solidFill>
                      <a:sysClr val="windowText" lastClr="000000"/>
                    </a:solidFill>
                  </a:rPr>
                  <a:t>1 </a:t>
                </a:r>
                <a:r>
                  <a:rPr lang="pt-BR" kern="0" dirty="0">
                    <a:solidFill>
                      <a:sysClr val="windowText" lastClr="000000"/>
                    </a:solidFill>
                  </a:rPr>
                  <a:t>and Bazant et al, 2011</a:t>
                </a:r>
                <a:r>
                  <a:rPr lang="pt-BR" kern="0" baseline="30000" dirty="0">
                    <a:solidFill>
                      <a:sysClr val="windowText" lastClr="000000"/>
                    </a:solidFill>
                  </a:rPr>
                  <a:t>2</a:t>
                </a:r>
                <a:br>
                  <a:rPr lang="pt-BR" kern="0" baseline="30000" dirty="0">
                    <a:solidFill>
                      <a:sysClr val="windowText" lastClr="000000"/>
                    </a:solidFill>
                  </a:rPr>
                </a:br>
                <a:r>
                  <a:rPr lang="pt-BR" kern="0" baseline="30000" dirty="0">
                    <a:solidFill>
                      <a:sysClr val="windowText" lastClr="000000"/>
                    </a:solidFill>
                  </a:rPr>
                  <a:t>                                 </a:t>
                </a:r>
                <a:r>
                  <a:rPr lang="en-US" kern="0" dirty="0">
                    <a:solidFill>
                      <a:sysClr val="windowText" lastClr="000000"/>
                    </a:solidFill>
                  </a:rPr>
                  <a:t> </a:t>
                </a:r>
              </a:p>
              <a:p>
                <a:pPr>
                  <a:defRPr/>
                </a:pPr>
                <a14:m>
                  <m:oMath xmlns:m="http://schemas.openxmlformats.org/officeDocument/2006/math">
                    <m:sSub>
                      <m:sSubPr>
                        <m:ctrlPr>
                          <a:rPr lang="en-US" i="1" kern="0">
                            <a:solidFill>
                              <a:sysClr val="windowText" lastClr="000000"/>
                            </a:solidFill>
                            <a:latin typeface="Cambria Math" panose="02040503050406030204" pitchFamily="18" charset="0"/>
                          </a:rPr>
                        </m:ctrlPr>
                      </m:sSubPr>
                      <m:e>
                        <m:r>
                          <a:rPr lang="en-US" i="1" kern="0">
                            <a:solidFill>
                              <a:sysClr val="windowText" lastClr="000000"/>
                            </a:solidFill>
                            <a:latin typeface="Cambria Math" panose="02040503050406030204" pitchFamily="18" charset="0"/>
                          </a:rPr>
                          <m:t>−</m:t>
                        </m:r>
                        <m:r>
                          <a:rPr lang="en-US" i="1" kern="0">
                            <a:solidFill>
                              <a:sysClr val="windowText" lastClr="000000"/>
                            </a:solidFill>
                            <a:latin typeface="Cambria Math" panose="02040503050406030204" pitchFamily="18" charset="0"/>
                            <a:ea typeface="Cambria Math" panose="02040503050406030204" pitchFamily="18" charset="0"/>
                          </a:rPr>
                          <m:t>𝜀</m:t>
                        </m:r>
                      </m:e>
                      <m:sub>
                        <m:r>
                          <a:rPr lang="en-US" i="1" kern="0">
                            <a:solidFill>
                              <a:sysClr val="windowText" lastClr="000000"/>
                            </a:solidFill>
                            <a:latin typeface="Cambria Math" panose="02040503050406030204" pitchFamily="18" charset="0"/>
                          </a:rPr>
                          <m:t>𝑤𝑎𝑡𝑒𝑟</m:t>
                        </m:r>
                      </m:sub>
                    </m:sSub>
                    <m:r>
                      <a:rPr lang="en-US" i="1" kern="0">
                        <a:solidFill>
                          <a:sysClr val="windowText" lastClr="000000"/>
                        </a:solidFill>
                        <a:latin typeface="Cambria Math" panose="02040503050406030204" pitchFamily="18" charset="0"/>
                        <a:ea typeface="Cambria Math" panose="02040503050406030204" pitchFamily="18" charset="0"/>
                      </a:rPr>
                      <m:t>𝜓</m:t>
                    </m:r>
                    <m:r>
                      <a:rPr lang="en-US" i="1" kern="0">
                        <a:solidFill>
                          <a:sysClr val="windowText" lastClr="000000"/>
                        </a:solidFill>
                        <a:latin typeface="Cambria Math" panose="02040503050406030204" pitchFamily="18" charset="0"/>
                        <a:ea typeface="Cambria Math" panose="02040503050406030204" pitchFamily="18" charset="0"/>
                      </a:rPr>
                      <m:t>=</m:t>
                    </m:r>
                    <m:sSub>
                      <m:sSubPr>
                        <m:ctrlPr>
                          <a:rPr lang="en-US" i="1" kern="0">
                            <a:solidFill>
                              <a:sysClr val="windowText" lastClr="000000"/>
                            </a:solidFill>
                            <a:latin typeface="Cambria Math" panose="02040503050406030204" pitchFamily="18" charset="0"/>
                            <a:ea typeface="Cambria Math" panose="02040503050406030204" pitchFamily="18" charset="0"/>
                          </a:rPr>
                        </m:ctrlPr>
                      </m:sSubPr>
                      <m:e>
                        <m:r>
                          <a:rPr lang="en-US" i="1" kern="0">
                            <a:solidFill>
                              <a:sysClr val="windowText" lastClr="000000"/>
                            </a:solidFill>
                            <a:latin typeface="Cambria Math" panose="02040503050406030204" pitchFamily="18" charset="0"/>
                            <a:ea typeface="Cambria Math" panose="02040503050406030204" pitchFamily="18" charset="0"/>
                          </a:rPr>
                          <m:t>𝜌</m:t>
                        </m:r>
                      </m:e>
                      <m:sub>
                        <m:r>
                          <a:rPr lang="en-US" i="1" kern="0">
                            <a:solidFill>
                              <a:sysClr val="windowText" lastClr="000000"/>
                            </a:solidFill>
                            <a:latin typeface="Cambria Math" panose="02040503050406030204" pitchFamily="18" charset="0"/>
                            <a:ea typeface="Cambria Math" panose="02040503050406030204" pitchFamily="18" charset="0"/>
                          </a:rPr>
                          <m:t>𝑝𝑜𝑙</m:t>
                        </m:r>
                      </m:sub>
                    </m:sSub>
                  </m:oMath>
                </a14:m>
                <a:r>
                  <a:rPr lang="en-US" kern="0" dirty="0">
                    <a:solidFill>
                      <a:sysClr val="windowText" lastClr="000000"/>
                    </a:solidFill>
                  </a:rPr>
                  <a:t>  is  Polarization Charge density </a:t>
                </a:r>
              </a:p>
            </p:txBody>
          </p:sp>
        </mc:Choice>
        <mc:Fallback xmlns="">
          <p:sp>
            <p:nvSpPr>
              <p:cNvPr id="4" name="TextBox 3"/>
              <p:cNvSpPr txBox="1">
                <a:spLocks noRot="1" noChangeAspect="1" noMove="1" noResize="1" noEditPoints="1" noAdjustHandles="1" noChangeArrowheads="1" noChangeShapeType="1" noTextEdit="1"/>
              </p:cNvSpPr>
              <p:nvPr/>
            </p:nvSpPr>
            <p:spPr>
              <a:xfrm>
                <a:off x="1660748" y="2460737"/>
                <a:ext cx="10953029" cy="1775743"/>
              </a:xfrm>
              <a:prstGeom prst="rect">
                <a:avLst/>
              </a:prstGeom>
              <a:blipFill>
                <a:blip r:embed="rId3"/>
                <a:stretch>
                  <a:fillRect l="-445" b="-3436"/>
                </a:stretch>
              </a:blipFill>
            </p:spPr>
            <p:txBody>
              <a:bodyPr/>
              <a:lstStyle/>
              <a:p>
                <a:r>
                  <a:rPr lang="en-US">
                    <a:noFill/>
                  </a:rPr>
                  <a:t> </a:t>
                </a:r>
              </a:p>
            </p:txBody>
          </p:sp>
        </mc:Fallback>
      </mc:AlternateContent>
      <p:sp>
        <p:nvSpPr>
          <p:cNvPr id="11" name="TextBox 10"/>
          <p:cNvSpPr txBox="1"/>
          <p:nvPr/>
        </p:nvSpPr>
        <p:spPr>
          <a:xfrm>
            <a:off x="1798605" y="62090"/>
            <a:ext cx="8425703" cy="2246769"/>
          </a:xfrm>
          <a:prstGeom prst="rect">
            <a:avLst/>
          </a:prstGeom>
          <a:noFill/>
        </p:spPr>
        <p:txBody>
          <a:bodyPr wrap="none" rtlCol="0">
            <a:spAutoFit/>
          </a:bodyPr>
          <a:lstStyle/>
          <a:p>
            <a:pPr algn="ctr">
              <a:defRPr/>
            </a:pPr>
            <a:r>
              <a:rPr lang="en-US" sz="2800" kern="0" dirty="0">
                <a:solidFill>
                  <a:sysClr val="windowText" lastClr="000000"/>
                </a:solidFill>
                <a:latin typeface="Arial Black" panose="020B0A04020102020204" pitchFamily="34" charset="0"/>
              </a:rPr>
              <a:t>PNPF</a:t>
            </a:r>
          </a:p>
          <a:p>
            <a:pPr algn="ctr">
              <a:defRPr/>
            </a:pPr>
            <a:r>
              <a:rPr lang="en-US" b="1" kern="0" dirty="0">
                <a:solidFill>
                  <a:sysClr val="windowText" lastClr="000000"/>
                </a:solidFill>
              </a:rPr>
              <a:t>Poisson-Nernst-Planck-Fermi</a:t>
            </a:r>
          </a:p>
          <a:p>
            <a:pPr algn="ctr">
              <a:defRPr/>
            </a:pPr>
            <a:r>
              <a:rPr lang="en-US" sz="1100" i="1" kern="0" dirty="0">
                <a:solidFill>
                  <a:sysClr val="windowText" lastClr="000000"/>
                </a:solidFill>
              </a:rPr>
              <a:t>Implemented fully in 3D Code to accommodate 3D Protein Structures</a:t>
            </a:r>
            <a:br>
              <a:rPr lang="en-US" i="1" u="sng" kern="0" dirty="0">
                <a:solidFill>
                  <a:sysClr val="windowText" lastClr="000000"/>
                </a:solidFill>
              </a:rPr>
            </a:br>
            <a:r>
              <a:rPr lang="en-US" kern="0" dirty="0">
                <a:solidFill>
                  <a:sysClr val="windowText" lastClr="000000"/>
                </a:solidFill>
              </a:rPr>
              <a:t>We introduce</a:t>
            </a:r>
            <a:r>
              <a:rPr lang="en-US" kern="0" baseline="30000" dirty="0">
                <a:solidFill>
                  <a:sysClr val="windowText" lastClr="000000"/>
                </a:solidFill>
              </a:rPr>
              <a:t>3,4</a:t>
            </a:r>
            <a:r>
              <a:rPr lang="en-US" kern="0" dirty="0">
                <a:solidFill>
                  <a:sysClr val="windowText" lastClr="000000"/>
                </a:solidFill>
              </a:rPr>
              <a:t> </a:t>
            </a:r>
            <a:r>
              <a:rPr lang="en-US" kern="0" dirty="0">
                <a:solidFill>
                  <a:sysClr val="windowText" lastClr="000000"/>
                </a:solidFill>
                <a:latin typeface="Arial Black" panose="020B0A04020102020204" pitchFamily="34" charset="0"/>
              </a:rPr>
              <a:t>two second order equations</a:t>
            </a:r>
            <a:r>
              <a:rPr lang="en-US" kern="0" dirty="0">
                <a:solidFill>
                  <a:sysClr val="windowText" lastClr="000000"/>
                </a:solidFill>
              </a:rPr>
              <a:t> and </a:t>
            </a:r>
            <a:r>
              <a:rPr lang="en-US" kern="0" dirty="0">
                <a:solidFill>
                  <a:sysClr val="windowText" lastClr="000000"/>
                </a:solidFill>
                <a:latin typeface="Arial Black" panose="020B0A04020102020204" pitchFamily="34" charset="0"/>
              </a:rPr>
              <a:t>boundary conditions</a:t>
            </a:r>
            <a:br>
              <a:rPr lang="en-US" kern="0" dirty="0">
                <a:solidFill>
                  <a:sysClr val="windowText" lastClr="000000"/>
                </a:solidFill>
                <a:latin typeface="Arial Black" panose="020B0A04020102020204" pitchFamily="34" charset="0"/>
              </a:rPr>
            </a:br>
            <a:r>
              <a:rPr lang="en-US" sz="1100" i="1" kern="0" dirty="0">
                <a:solidFill>
                  <a:sysClr val="windowText" lastClr="000000"/>
                </a:solidFill>
              </a:rPr>
              <a:t> 2nd order equations make computation of 3D </a:t>
            </a:r>
            <a:r>
              <a:rPr lang="en-US" sz="1100" i="1" kern="0" dirty="0" err="1">
                <a:solidFill>
                  <a:sysClr val="windowText" lastClr="000000"/>
                </a:solidFill>
              </a:rPr>
              <a:t>protiens</a:t>
            </a:r>
            <a:r>
              <a:rPr lang="en-US" sz="1100" i="1" kern="0" dirty="0">
                <a:solidFill>
                  <a:sysClr val="windowText" lastClr="000000"/>
                </a:solidFill>
              </a:rPr>
              <a:t> feasible</a:t>
            </a:r>
          </a:p>
          <a:p>
            <a:pPr algn="ctr">
              <a:defRPr/>
            </a:pPr>
            <a:endParaRPr lang="en-US" kern="0" dirty="0">
              <a:solidFill>
                <a:sysClr val="windowText" lastClr="000000"/>
              </a:solidFill>
              <a:latin typeface="Arial Black" panose="020B0A04020102020204" pitchFamily="34" charset="0"/>
            </a:endParaRPr>
          </a:p>
          <a:p>
            <a:pPr algn="ctr">
              <a:defRPr/>
            </a:pPr>
            <a:endParaRPr lang="en-US" i="1" u="sng" kern="0" dirty="0">
              <a:solidFill>
                <a:sysClr val="windowText" lastClr="000000"/>
              </a:solidFill>
            </a:endParaRPr>
          </a:p>
          <a:p>
            <a:pPr algn="ctr">
              <a:defRPr/>
            </a:pPr>
            <a:endParaRPr lang="en-US" kern="0" dirty="0">
              <a:solidFill>
                <a:sysClr val="windowText" lastClr="000000"/>
              </a:solidFill>
            </a:endParaRPr>
          </a:p>
        </p:txBody>
      </p:sp>
      <p:graphicFrame>
        <p:nvGraphicFramePr>
          <p:cNvPr id="2" name="Object 1"/>
          <p:cNvGraphicFramePr>
            <a:graphicFrameLocks noChangeAspect="1"/>
          </p:cNvGraphicFramePr>
          <p:nvPr/>
        </p:nvGraphicFramePr>
        <p:xfrm>
          <a:off x="3945370" y="1549515"/>
          <a:ext cx="5208588" cy="1189038"/>
        </p:xfrm>
        <a:graphic>
          <a:graphicData uri="http://schemas.openxmlformats.org/presentationml/2006/ole">
            <mc:AlternateContent xmlns:mc="http://schemas.openxmlformats.org/markup-compatibility/2006">
              <mc:Choice xmlns:v="urn:schemas-microsoft-com:vml" Requires="v">
                <p:oleObj spid="_x0000_s4181" name="Equation" r:id="rId4" imgW="3670200" imgH="838080" progId="Equation.DSMT4">
                  <p:embed/>
                </p:oleObj>
              </mc:Choice>
              <mc:Fallback>
                <p:oleObj name="Equation" r:id="rId4" imgW="3670200" imgH="838080" progId="Equation.DSMT4">
                  <p:embed/>
                  <p:pic>
                    <p:nvPicPr>
                      <p:cNvPr id="2" name="Object 1"/>
                      <p:cNvPicPr/>
                      <p:nvPr/>
                    </p:nvPicPr>
                    <p:blipFill>
                      <a:blip r:embed="rId5"/>
                      <a:stretch>
                        <a:fillRect/>
                      </a:stretch>
                    </p:blipFill>
                    <p:spPr>
                      <a:xfrm>
                        <a:off x="3945370" y="1549515"/>
                        <a:ext cx="5208588" cy="1189038"/>
                      </a:xfrm>
                      <a:prstGeom prst="rect">
                        <a:avLst/>
                      </a:prstGeom>
                    </p:spPr>
                  </p:pic>
                </p:oleObj>
              </mc:Fallback>
            </mc:AlternateContent>
          </a:graphicData>
        </a:graphic>
      </p:graphicFrame>
    </p:spTree>
    <p:extLst>
      <p:ext uri="{BB962C8B-B14F-4D97-AF65-F5344CB8AC3E}">
        <p14:creationId xmlns:p14="http://schemas.microsoft.com/office/powerpoint/2010/main" val="4256403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984432" y="6413481"/>
            <a:ext cx="537828" cy="457200"/>
          </a:xfrm>
        </p:spPr>
        <p:txBody>
          <a:bodyPr/>
          <a:lstStyle/>
          <a:p>
            <a:pPr eaLnBrk="1" hangingPunct="1">
              <a:spcBef>
                <a:spcPts val="0"/>
              </a:spcBef>
              <a:defRPr/>
            </a:pPr>
            <a:fld id="{E992E85B-D96E-4C64-8DCC-FF1FED9104FA}" type="slidenum">
              <a:rPr lang="en-US" sz="1800" kern="0"/>
              <a:pPr eaLnBrk="1" hangingPunct="1">
                <a:spcBef>
                  <a:spcPts val="0"/>
                </a:spcBef>
                <a:defRPr/>
              </a:pPr>
              <a:t>25</a:t>
            </a:fld>
            <a:endParaRPr lang="en-US" sz="1800" kern="0" dirty="0"/>
          </a:p>
        </p:txBody>
      </p:sp>
      <p:grpSp>
        <p:nvGrpSpPr>
          <p:cNvPr id="6" name="Group 5">
            <a:extLst>
              <a:ext uri="{FF2B5EF4-FFF2-40B4-BE49-F238E27FC236}">
                <a16:creationId xmlns:a16="http://schemas.microsoft.com/office/drawing/2014/main" id="{09EA10EF-9894-4A47-8350-395770271C9B}"/>
              </a:ext>
            </a:extLst>
          </p:cNvPr>
          <p:cNvGrpSpPr/>
          <p:nvPr/>
        </p:nvGrpSpPr>
        <p:grpSpPr>
          <a:xfrm>
            <a:off x="1232382" y="323980"/>
            <a:ext cx="10511480" cy="7478970"/>
            <a:chOff x="1232382" y="323980"/>
            <a:chExt cx="10511480" cy="7478970"/>
          </a:xfrm>
        </p:grpSpPr>
        <p:sp>
          <p:nvSpPr>
            <p:cNvPr id="2" name="TextBox 1"/>
            <p:cNvSpPr txBox="1"/>
            <p:nvPr/>
          </p:nvSpPr>
          <p:spPr>
            <a:xfrm>
              <a:off x="1232382" y="323980"/>
              <a:ext cx="10511480" cy="7478970"/>
            </a:xfrm>
            <a:prstGeom prst="rect">
              <a:avLst/>
            </a:prstGeom>
            <a:noFill/>
          </p:spPr>
          <p:txBody>
            <a:bodyPr wrap="square" rtlCol="0">
              <a:spAutoFit/>
            </a:bodyPr>
            <a:lstStyle/>
            <a:p>
              <a:pPr algn="ctr">
                <a:defRPr/>
              </a:pPr>
              <a:r>
                <a:rPr lang="en-US" sz="2000" kern="0" dirty="0">
                  <a:solidFill>
                    <a:sysClr val="windowText" lastClr="000000"/>
                  </a:solidFill>
                  <a:latin typeface="Arial Black" panose="020B0A04020102020204" pitchFamily="34" charset="0"/>
                </a:rPr>
                <a:t>Poisson Fermi Analysis</a:t>
              </a:r>
              <a:br>
                <a:rPr lang="en-US" sz="2000" kern="0" dirty="0">
                  <a:solidFill>
                    <a:sysClr val="windowText" lastClr="000000"/>
                  </a:solidFill>
                  <a:latin typeface="Arial Black" panose="020B0A04020102020204" pitchFamily="34" charset="0"/>
                </a:rPr>
              </a:br>
              <a:r>
                <a:rPr lang="en-US" i="1" u="sng" kern="0" dirty="0">
                  <a:solidFill>
                    <a:sysClr val="windowText" lastClr="000000"/>
                  </a:solidFill>
                </a:rPr>
                <a:t>Status Report</a:t>
              </a:r>
            </a:p>
            <a:p>
              <a:pPr algn="ctr">
                <a:defRPr/>
              </a:pPr>
              <a:r>
                <a:rPr lang="en-US" sz="1600" i="1" kern="0" dirty="0">
                  <a:solidFill>
                    <a:sysClr val="windowText" lastClr="000000"/>
                  </a:solidFill>
                </a:rPr>
                <a:t>Nonequilibrium implemented fully in 3D Code to accommodate 3D Protein Structures</a:t>
              </a:r>
            </a:p>
            <a:p>
              <a:pPr algn="ctr">
                <a:defRPr/>
              </a:pPr>
              <a:r>
                <a:rPr lang="en-US" sz="1600" i="1" kern="0" dirty="0">
                  <a:solidFill>
                    <a:sysClr val="windowText" lastClr="000000"/>
                  </a:solidFill>
                </a:rPr>
                <a:t>But only partially compared to experiments in bulk or channels, so far.</a:t>
              </a:r>
            </a:p>
            <a:p>
              <a:pPr>
                <a:defRPr/>
              </a:pPr>
              <a:endParaRPr lang="en-US" sz="1600" i="1" kern="0" dirty="0">
                <a:solidFill>
                  <a:sysClr val="windowText" lastClr="000000"/>
                </a:solidFill>
              </a:endParaRPr>
            </a:p>
            <a:p>
              <a:pPr marL="285750" indent="-285750">
                <a:buFont typeface="Arial" panose="020B0604020202020204" pitchFamily="34" charset="0"/>
                <a:buChar char="•"/>
                <a:defRPr/>
              </a:pPr>
              <a:r>
                <a:rPr lang="en-US" u="sng" kern="0" dirty="0">
                  <a:solidFill>
                    <a:sysClr val="windowText" lastClr="000000"/>
                  </a:solidFill>
                  <a:latin typeface="Arial Black" panose="020B0A04020102020204" pitchFamily="34" charset="0"/>
                </a:rPr>
                <a:t>Gramicidin</a:t>
              </a:r>
              <a:r>
                <a:rPr lang="en-US" kern="0" dirty="0">
                  <a:solidFill>
                    <a:sysClr val="windowText" lastClr="000000"/>
                  </a:solidFill>
                  <a:latin typeface="Arial Black" panose="020B0A04020102020204" pitchFamily="34" charset="0"/>
                </a:rPr>
                <a:t> </a:t>
              </a:r>
              <a:r>
                <a:rPr lang="en-US" sz="1600" i="1" kern="0" dirty="0">
                  <a:solidFill>
                    <a:sysClr val="windowText" lastClr="000000"/>
                  </a:solidFill>
                </a:rPr>
                <a:t>(tested with </a:t>
              </a:r>
              <a:r>
                <a:rPr lang="en-US" sz="1600" b="1" i="1" u="sng" kern="0" dirty="0">
                  <a:solidFill>
                    <a:sysClr val="windowText" lastClr="000000"/>
                  </a:solidFill>
                </a:rPr>
                <a:t>real three dimensional structure</a:t>
              </a:r>
              <a:r>
                <a:rPr lang="en-US" sz="1600" i="1" kern="0" dirty="0">
                  <a:solidFill>
                    <a:sysClr val="windowText" lastClr="000000"/>
                  </a:solidFill>
                </a:rPr>
                <a:t>, including flow) </a:t>
              </a:r>
              <a:br>
                <a:rPr lang="en-US" sz="1600" i="1" kern="0" dirty="0">
                  <a:solidFill>
                    <a:sysClr val="windowText" lastClr="000000"/>
                  </a:solidFill>
                </a:rPr>
              </a:br>
              <a:r>
                <a:rPr lang="en-US" sz="1600" i="1" kern="0" dirty="0">
                  <a:solidFill>
                    <a:sysClr val="windowText" lastClr="000000"/>
                  </a:solidFill>
                </a:rPr>
                <a:t>		Physical Review E, 2015. 92:012711</a:t>
              </a:r>
              <a:r>
                <a:rPr lang="en-US" sz="1600" b="1" i="1" kern="0" dirty="0">
                  <a:solidFill>
                    <a:sysClr val="windowText" lastClr="000000"/>
                  </a:solidFill>
                </a:rPr>
                <a:t>	</a:t>
              </a:r>
            </a:p>
            <a:p>
              <a:pPr marL="285750" indent="-285750">
                <a:buFont typeface="Arial" panose="020B0604020202020204" pitchFamily="34" charset="0"/>
                <a:buChar char="•"/>
                <a:defRPr/>
              </a:pPr>
              <a:endParaRPr lang="en-US" sz="1600" i="1" kern="0" dirty="0">
                <a:solidFill>
                  <a:sysClr val="windowText" lastClr="000000"/>
                </a:solidFill>
              </a:endParaRPr>
            </a:p>
            <a:p>
              <a:pPr marL="285750" indent="-285750">
                <a:buFont typeface="Arial" panose="020B0604020202020204" pitchFamily="34" charset="0"/>
                <a:buChar char="•"/>
                <a:defRPr/>
              </a:pPr>
              <a:r>
                <a:rPr lang="en-US" sz="1600" kern="0" dirty="0">
                  <a:solidFill>
                    <a:sysClr val="windowText" lastClr="000000"/>
                  </a:solidFill>
                </a:rPr>
                <a:t> </a:t>
              </a:r>
              <a:r>
                <a:rPr lang="en-US" kern="0" dirty="0">
                  <a:solidFill>
                    <a:sysClr val="windowText" lastClr="000000"/>
                  </a:solidFill>
                  <a:latin typeface="Arial Black" panose="020B0A04020102020204" pitchFamily="34" charset="0"/>
                </a:rPr>
                <a:t>Ca</a:t>
              </a:r>
              <a:r>
                <a:rPr lang="en-US" sz="1600" i="1" kern="0" baseline="-25000" dirty="0">
                  <a:solidFill>
                    <a:sysClr val="windowText" lastClr="000000"/>
                  </a:solidFill>
                  <a:latin typeface="Arial Black" panose="020B0A04020102020204" pitchFamily="34" charset="0"/>
                </a:rPr>
                <a:t>V</a:t>
              </a:r>
              <a:r>
                <a:rPr lang="en-US" kern="0" dirty="0">
                  <a:solidFill>
                    <a:sysClr val="windowText" lastClr="000000"/>
                  </a:solidFill>
                  <a:latin typeface="Arial Black" panose="020B0A04020102020204" pitchFamily="34" charset="0"/>
                </a:rPr>
                <a:t>1</a:t>
              </a:r>
              <a:r>
                <a:rPr lang="en-US" i="1" kern="0" dirty="0">
                  <a:solidFill>
                    <a:sysClr val="windowText" lastClr="000000"/>
                  </a:solidFill>
                </a:rPr>
                <a:t>.n</a:t>
              </a:r>
              <a:r>
                <a:rPr lang="en-US" sz="1600" kern="0" dirty="0">
                  <a:solidFill>
                    <a:sysClr val="windowText" lastClr="000000"/>
                  </a:solidFill>
                </a:rPr>
                <a:t>   </a:t>
              </a:r>
              <a:r>
                <a:rPr lang="en-US" sz="1600" b="1" kern="0" dirty="0">
                  <a:solidFill>
                    <a:sysClr val="windowText" lastClr="000000"/>
                  </a:solidFill>
                  <a:latin typeface="Arial Black" panose="020B0A04020102020204" pitchFamily="34" charset="0"/>
                </a:rPr>
                <a:t>EEEE</a:t>
              </a:r>
              <a:r>
                <a:rPr lang="en-US" sz="1600" kern="0" dirty="0">
                  <a:solidFill>
                    <a:sysClr val="windowText" lastClr="000000"/>
                  </a:solidFill>
                </a:rPr>
                <a:t>, i.e., </a:t>
              </a:r>
              <a:r>
                <a:rPr lang="en-US" sz="1600" b="1" kern="0" dirty="0">
                  <a:solidFill>
                    <a:sysClr val="windowText" lastClr="000000"/>
                  </a:solidFill>
                </a:rPr>
                <a:t>L-type Calcium Channel</a:t>
              </a:r>
              <a:r>
                <a:rPr lang="en-US" sz="1600" kern="0" dirty="0">
                  <a:solidFill>
                    <a:sysClr val="windowText" lastClr="000000"/>
                  </a:solidFill>
                </a:rPr>
                <a:t>, </a:t>
              </a:r>
              <a:r>
                <a:rPr lang="en-US" sz="1600" i="1" kern="0" dirty="0">
                  <a:solidFill>
                    <a:sysClr val="windowText" lastClr="000000"/>
                  </a:solidFill>
                </a:rPr>
                <a:t>tested with homology model </a:t>
              </a:r>
            </a:p>
            <a:p>
              <a:pPr>
                <a:defRPr/>
              </a:pPr>
              <a:r>
                <a:rPr lang="en-US" sz="1600" b="1" kern="0" dirty="0">
                  <a:solidFill>
                    <a:sysClr val="windowText" lastClr="000000"/>
                  </a:solidFill>
                </a:rPr>
                <a:t>	      </a:t>
              </a:r>
              <a:r>
                <a:rPr lang="en-US" sz="1600" i="1" kern="0" dirty="0">
                  <a:solidFill>
                    <a:sysClr val="windowText" lastClr="000000"/>
                  </a:solidFill>
                </a:rPr>
                <a:t>J Phys Chem B, 2013 117:12051 (nonequilibrium data is scarce)</a:t>
              </a:r>
            </a:p>
            <a:p>
              <a:pPr>
                <a:defRPr/>
              </a:pPr>
              <a:r>
                <a:rPr lang="en-US" sz="1600" b="1" i="1" kern="0" dirty="0">
                  <a:solidFill>
                    <a:sysClr val="windowText" lastClr="000000"/>
                  </a:solidFill>
                </a:rPr>
                <a:t>	</a:t>
              </a:r>
              <a:endParaRPr lang="en-US" sz="1600" i="1" kern="0" dirty="0">
                <a:solidFill>
                  <a:sysClr val="windowText" lastClr="000000"/>
                </a:solidFill>
              </a:endParaRPr>
            </a:p>
            <a:p>
              <a:pPr marL="285750" indent="-285750">
                <a:buFont typeface="Arial" panose="020B0604020202020204" pitchFamily="34" charset="0"/>
                <a:buChar char="•"/>
                <a:defRPr/>
              </a:pPr>
              <a:r>
                <a:rPr lang="en-US" u="sng" kern="0" dirty="0">
                  <a:solidFill>
                    <a:sysClr val="windowText" lastClr="000000"/>
                  </a:solidFill>
                  <a:latin typeface="Arial Black" panose="020B0A04020102020204" pitchFamily="34" charset="0"/>
                </a:rPr>
                <a:t>PNPF</a:t>
              </a:r>
              <a:r>
                <a:rPr lang="en-US" sz="1600" kern="0" dirty="0">
                  <a:solidFill>
                    <a:sysClr val="windowText" lastClr="000000"/>
                  </a:solidFill>
                  <a:latin typeface="Arial Black" panose="020B0A04020102020204" pitchFamily="34" charset="0"/>
                </a:rPr>
                <a:t>  Poisson-Nernst-Planck-Fermi </a:t>
              </a:r>
              <a:r>
                <a:rPr lang="en-US" sz="1600" kern="0" dirty="0">
                  <a:solidFill>
                    <a:sysClr val="windowText" lastClr="000000"/>
                  </a:solidFill>
                </a:rPr>
                <a:t>for systems with volume saturation</a:t>
              </a:r>
            </a:p>
            <a:p>
              <a:pPr>
                <a:defRPr/>
              </a:pPr>
              <a:r>
                <a:rPr lang="en-US" sz="1600" kern="0" dirty="0">
                  <a:solidFill>
                    <a:sysClr val="windowText" lastClr="000000"/>
                  </a:solidFill>
                  <a:latin typeface="Arial Black" panose="020B0A04020102020204" pitchFamily="34" charset="0"/>
                </a:rPr>
                <a:t>            </a:t>
              </a:r>
              <a:r>
                <a:rPr lang="en-US" sz="1600" kern="0" dirty="0">
                  <a:solidFill>
                    <a:sysClr val="windowText" lastClr="000000"/>
                  </a:solidFill>
                </a:rPr>
                <a:t>General PDE, Cahn-Hilliard Type, Four Order, Pair of 2</a:t>
              </a:r>
              <a:r>
                <a:rPr lang="en-US" sz="1600" kern="0" baseline="30000" dirty="0">
                  <a:solidFill>
                    <a:sysClr val="windowText" lastClr="000000"/>
                  </a:solidFill>
                </a:rPr>
                <a:t>nd</a:t>
              </a:r>
              <a:r>
                <a:rPr lang="en-US" sz="1600" kern="0" dirty="0">
                  <a:solidFill>
                    <a:sysClr val="windowText" lastClr="000000"/>
                  </a:solidFill>
                </a:rPr>
                <a:t> order PDE’s</a:t>
              </a:r>
            </a:p>
            <a:p>
              <a:pPr>
                <a:defRPr/>
              </a:pPr>
              <a:r>
                <a:rPr lang="en-US" sz="1600" kern="0" dirty="0">
                  <a:solidFill>
                    <a:sysClr val="windowText" lastClr="000000"/>
                  </a:solidFill>
                </a:rPr>
                <a:t>                                    </a:t>
              </a:r>
              <a:r>
                <a:rPr lang="en-US" sz="1600" i="1" u="sng" kern="0" dirty="0">
                  <a:solidFill>
                    <a:sysClr val="windowText" lastClr="000000"/>
                  </a:solidFill>
                </a:rPr>
                <a:t>Not</a:t>
              </a:r>
              <a:r>
                <a:rPr lang="en-US" sz="1600" i="1" kern="0" dirty="0">
                  <a:solidFill>
                    <a:sysClr val="windowText" lastClr="000000"/>
                  </a:solidFill>
                </a:rPr>
                <a:t> yet tested by comparison to bulk data </a:t>
              </a:r>
            </a:p>
            <a:p>
              <a:pPr algn="ctr">
                <a:defRPr/>
              </a:pPr>
              <a:r>
                <a:rPr lang="en-US" sz="1600" i="1" kern="0" dirty="0">
                  <a:solidFill>
                    <a:sysClr val="windowText" lastClr="000000"/>
                  </a:solidFill>
                </a:rPr>
                <a:t>J Chem Phys, 2014. 141:075102; J Chem Phys,141:22D532</a:t>
              </a:r>
            </a:p>
            <a:p>
              <a:pPr algn="ctr">
                <a:defRPr/>
              </a:pPr>
              <a:endParaRPr lang="en-US" sz="1600" i="1" kern="0" dirty="0">
                <a:solidFill>
                  <a:sysClr val="windowText" lastClr="000000"/>
                </a:solidFill>
              </a:endParaRPr>
            </a:p>
            <a:p>
              <a:pPr marL="227013" indent="-227013">
                <a:buFont typeface="Arial" panose="020B0604020202020204" pitchFamily="34" charset="0"/>
                <a:buChar char="•"/>
                <a:defRPr/>
              </a:pPr>
              <a:r>
                <a:rPr lang="en-US" sz="1600" kern="0" dirty="0">
                  <a:solidFill>
                    <a:sysClr val="windowText" lastClr="000000"/>
                  </a:solidFill>
                </a:rPr>
                <a:t> </a:t>
              </a:r>
              <a:r>
                <a:rPr lang="en-US" u="sng" kern="0" dirty="0">
                  <a:solidFill>
                    <a:sysClr val="windowText" lastClr="000000"/>
                  </a:solidFill>
                  <a:latin typeface="Arial Black" panose="020B0A04020102020204" pitchFamily="34" charset="0"/>
                </a:rPr>
                <a:t>Numerical Procedures</a:t>
              </a:r>
              <a:r>
                <a:rPr lang="en-US" sz="1600" kern="0" dirty="0">
                  <a:solidFill>
                    <a:sysClr val="windowText" lastClr="000000"/>
                  </a:solidFill>
                </a:rPr>
                <a:t>  tailored to PNPF have been implemented</a:t>
              </a:r>
              <a:r>
                <a:rPr lang="en-US" sz="1600" i="1" kern="0" dirty="0">
                  <a:solidFill>
                    <a:sysClr val="windowText" lastClr="000000"/>
                  </a:solidFill>
                </a:rPr>
                <a:t> (tested)</a:t>
              </a:r>
              <a:br>
                <a:rPr lang="en-US" sz="1600" i="1" kern="0" dirty="0">
                  <a:solidFill>
                    <a:sysClr val="windowText" lastClr="000000"/>
                  </a:solidFill>
                </a:rPr>
              </a:br>
              <a:r>
                <a:rPr lang="en-US" sz="1600" i="1" kern="0" dirty="0">
                  <a:solidFill>
                    <a:sysClr val="windowText" lastClr="000000"/>
                  </a:solidFill>
                </a:rPr>
                <a:t>             </a:t>
              </a:r>
              <a:r>
                <a:rPr lang="en-US" sz="1600" u="sng" kern="0" dirty="0" err="1">
                  <a:solidFill>
                    <a:sysClr val="windowText" lastClr="000000"/>
                  </a:solidFill>
                  <a:latin typeface="Arial Black" panose="020B0A04020102020204" pitchFamily="34" charset="0"/>
                </a:rPr>
                <a:t>KcSA</a:t>
              </a:r>
              <a:r>
                <a:rPr lang="en-US" sz="1600" u="sng" kern="0" dirty="0">
                  <a:solidFill>
                    <a:sysClr val="windowText" lastClr="000000"/>
                  </a:solidFill>
                  <a:latin typeface="Arial Black" panose="020B0A04020102020204" pitchFamily="34" charset="0"/>
                </a:rPr>
                <a:t> computed with K selectivity </a:t>
              </a:r>
              <a:r>
                <a:rPr lang="en-US" sz="1200" i="1" kern="0" dirty="0">
                  <a:solidFill>
                    <a:sysClr val="windowText" lastClr="000000"/>
                  </a:solidFill>
                </a:rPr>
                <a:t>J Comp Phys, 2013 247:88; Phys Rev E, 2015. 92:012711</a:t>
              </a:r>
              <a:br>
                <a:rPr lang="en-US" sz="1600" i="1" kern="0" dirty="0">
                  <a:solidFill>
                    <a:sysClr val="windowText" lastClr="000000"/>
                  </a:solidFill>
                </a:rPr>
              </a:br>
              <a:r>
                <a:rPr lang="en-US" sz="1600" i="1" kern="0" dirty="0">
                  <a:solidFill>
                    <a:sysClr val="windowText" lastClr="000000"/>
                  </a:solidFill>
                </a:rPr>
                <a:t>	</a:t>
              </a:r>
              <a:endParaRPr lang="en-US" sz="1600" kern="0" dirty="0">
                <a:solidFill>
                  <a:sysClr val="windowText" lastClr="000000"/>
                </a:solidFill>
              </a:endParaRPr>
            </a:p>
            <a:p>
              <a:pPr marL="342900" indent="-342900">
                <a:buFont typeface="Arial" panose="020B0604020202020204" pitchFamily="34" charset="0"/>
                <a:buChar char="•"/>
                <a:defRPr/>
              </a:pPr>
              <a:r>
                <a:rPr lang="en-US" u="sng" kern="0" dirty="0">
                  <a:solidFill>
                    <a:sysClr val="windowText" lastClr="000000"/>
                  </a:solidFill>
                  <a:latin typeface="Arial Black" panose="020B0A04020102020204" pitchFamily="34" charset="0"/>
                </a:rPr>
                <a:t>NCX</a:t>
              </a:r>
              <a:r>
                <a:rPr lang="en-US" kern="0" dirty="0">
                  <a:solidFill>
                    <a:sysClr val="windowText" lastClr="000000"/>
                  </a:solidFill>
                  <a:latin typeface="Arial Black" panose="020B0A04020102020204" pitchFamily="34" charset="0"/>
                </a:rPr>
                <a:t> </a:t>
              </a:r>
              <a:r>
                <a:rPr lang="en-US" sz="1600" kern="0" dirty="0">
                  <a:solidFill>
                    <a:sysClr val="windowText" lastClr="000000"/>
                  </a:solidFill>
                  <a:latin typeface="Arial Black" panose="020B0A04020102020204" pitchFamily="34" charset="0"/>
                </a:rPr>
                <a:t>Cardiac Ca</a:t>
              </a:r>
              <a:r>
                <a:rPr lang="en-US" sz="1600" kern="0" baseline="30000" dirty="0">
                  <a:solidFill>
                    <a:sysClr val="windowText" lastClr="000000"/>
                  </a:solidFill>
                  <a:latin typeface="Arial Black" panose="020B0A04020102020204" pitchFamily="34" charset="0"/>
                </a:rPr>
                <a:t>2+</a:t>
              </a:r>
              <a:r>
                <a:rPr lang="en-US" sz="1600" kern="0" dirty="0">
                  <a:solidFill>
                    <a:sysClr val="windowText" lastClr="000000"/>
                  </a:solidFill>
                  <a:latin typeface="Arial Black" panose="020B0A04020102020204" pitchFamily="34" charset="0"/>
                </a:rPr>
                <a:t>/Na</a:t>
              </a:r>
              <a:r>
                <a:rPr lang="en-US" sz="1600" kern="0" baseline="30000" dirty="0">
                  <a:solidFill>
                    <a:sysClr val="windowText" lastClr="000000"/>
                  </a:solidFill>
                  <a:latin typeface="Arial Black" panose="020B0A04020102020204" pitchFamily="34" charset="0"/>
                </a:rPr>
                <a:t>+</a:t>
              </a:r>
              <a:r>
                <a:rPr lang="en-US" sz="1600" kern="0" dirty="0">
                  <a:solidFill>
                    <a:sysClr val="windowText" lastClr="000000"/>
                  </a:solidFill>
                  <a:latin typeface="Arial Black" panose="020B0A04020102020204" pitchFamily="34" charset="0"/>
                </a:rPr>
                <a:t> exchanger</a:t>
              </a:r>
              <a:r>
                <a:rPr lang="en-US" kern="0" dirty="0">
                  <a:solidFill>
                    <a:sysClr val="windowText" lastClr="000000"/>
                  </a:solidFill>
                  <a:latin typeface="Arial Black" panose="020B0A04020102020204" pitchFamily="34" charset="0"/>
                </a:rPr>
                <a:t> </a:t>
              </a:r>
              <a:r>
                <a:rPr lang="en-US" sz="1600" kern="0" dirty="0">
                  <a:solidFill>
                    <a:sysClr val="windowText" lastClr="000000"/>
                  </a:solidFill>
                </a:rPr>
                <a:t>branched </a:t>
              </a:r>
              <a:r>
                <a:rPr lang="en-US" sz="1600" kern="0" dirty="0">
                  <a:solidFill>
                    <a:sysClr val="windowText" lastClr="000000"/>
                  </a:solidFill>
                  <a:latin typeface="Arial Black" panose="020B0A04020102020204" pitchFamily="34" charset="0"/>
                </a:rPr>
                <a:t>Y</a:t>
              </a:r>
              <a:r>
                <a:rPr lang="en-US" sz="1600" kern="0" dirty="0">
                  <a:solidFill>
                    <a:sysClr val="windowText" lastClr="000000"/>
                  </a:solidFill>
                </a:rPr>
                <a:t> shape </a:t>
              </a:r>
              <a:r>
                <a:rPr lang="en-US" sz="1600" b="1" kern="0" dirty="0">
                  <a:solidFill>
                    <a:sysClr val="windowText" lastClr="000000"/>
                  </a:solidFill>
                </a:rPr>
                <a:t>KNOWN</a:t>
              </a:r>
              <a:r>
                <a:rPr lang="en-US" sz="1600" kern="0" dirty="0">
                  <a:solidFill>
                    <a:sysClr val="windowText" lastClr="000000"/>
                  </a:solidFill>
                </a:rPr>
                <a:t> structure.</a:t>
              </a:r>
            </a:p>
            <a:p>
              <a:pPr>
                <a:defRPr/>
              </a:pPr>
              <a:r>
                <a:rPr lang="en-US" sz="1600" kern="0" dirty="0">
                  <a:solidFill>
                    <a:sysClr val="windowText" lastClr="000000"/>
                  </a:solidFill>
                </a:rPr>
                <a:t>             </a:t>
              </a:r>
              <a:r>
                <a:rPr lang="en-US" sz="1600" u="sng" kern="0" dirty="0">
                  <a:solidFill>
                    <a:sysClr val="windowText" lastClr="000000"/>
                  </a:solidFill>
                </a:rPr>
                <a:t>First physical analysis of a transporter</a:t>
              </a:r>
              <a:r>
                <a:rPr lang="en-US" sz="1600" kern="0" dirty="0">
                  <a:solidFill>
                    <a:sysClr val="windowText" lastClr="000000"/>
                  </a:solidFill>
                </a:rPr>
                <a:t> using consistent mathematics</a:t>
              </a:r>
            </a:p>
            <a:p>
              <a:pPr>
                <a:defRPr/>
              </a:pPr>
              <a:r>
                <a:rPr lang="en-US" sz="1600" i="1" kern="0" dirty="0">
                  <a:solidFill>
                    <a:sysClr val="windowText" lastClr="000000"/>
                  </a:solidFill>
                </a:rPr>
                <a:t>                  Tested by comparison to superb physiological data, mostly complete</a:t>
              </a:r>
            </a:p>
            <a:p>
              <a:pPr>
                <a:defRPr/>
              </a:pPr>
              <a:endParaRPr lang="en-US" i="1" kern="0" dirty="0">
                <a:solidFill>
                  <a:sysClr val="windowText" lastClr="000000"/>
                </a:solidFill>
              </a:endParaRPr>
            </a:p>
            <a:p>
              <a:pPr>
                <a:defRPr/>
              </a:pPr>
              <a:r>
                <a:rPr lang="en-US" b="1" kern="0" dirty="0">
                  <a:solidFill>
                    <a:sysClr val="windowText" lastClr="000000"/>
                  </a:solidFill>
                </a:rPr>
                <a:t>; </a:t>
              </a:r>
              <a:br>
                <a:rPr lang="en-US" b="1" kern="0" dirty="0">
                  <a:solidFill>
                    <a:sysClr val="windowText" lastClr="000000"/>
                  </a:solidFill>
                </a:rPr>
              </a:br>
              <a:br>
                <a:rPr lang="en-US" b="1" kern="0" dirty="0">
                  <a:solidFill>
                    <a:sysClr val="windowText" lastClr="000000"/>
                  </a:solidFill>
                </a:rPr>
              </a:br>
              <a:r>
                <a:rPr lang="en-US" b="1" kern="0" dirty="0">
                  <a:solidFill>
                    <a:sysClr val="windowText" lastClr="000000"/>
                  </a:solidFill>
                </a:rPr>
                <a:t>.</a:t>
              </a:r>
              <a:endParaRPr lang="en-US" i="1" kern="0" dirty="0">
                <a:solidFill>
                  <a:sysClr val="windowText" lastClr="000000"/>
                </a:solidFill>
              </a:endParaRPr>
            </a:p>
            <a:p>
              <a:pPr>
                <a:defRPr/>
              </a:pPr>
              <a:endParaRPr lang="en-US" kern="0" baseline="-25000" dirty="0">
                <a:solidFill>
                  <a:sysClr val="windowText" lastClr="000000"/>
                </a:solidFill>
              </a:endParaRPr>
            </a:p>
            <a:p>
              <a:pPr algn="ctr">
                <a:defRPr/>
              </a:pPr>
              <a:endParaRPr lang="en-US" i="1" kern="0" baseline="-25000" dirty="0">
                <a:solidFill>
                  <a:sysClr val="windowText" lastClr="000000"/>
                </a:solidFill>
              </a:endParaRPr>
            </a:p>
          </p:txBody>
        </p:sp>
        <p:cxnSp>
          <p:nvCxnSpPr>
            <p:cNvPr id="5" name="Straight Connector 4">
              <a:extLst>
                <a:ext uri="{FF2B5EF4-FFF2-40B4-BE49-F238E27FC236}">
                  <a16:creationId xmlns:a16="http://schemas.microsoft.com/office/drawing/2014/main" id="{15F9E4D4-5EAA-4801-A199-A9935C71449F}"/>
                </a:ext>
              </a:extLst>
            </p:cNvPr>
            <p:cNvCxnSpPr/>
            <p:nvPr/>
          </p:nvCxnSpPr>
          <p:spPr bwMode="auto">
            <a:xfrm>
              <a:off x="1680268" y="2743200"/>
              <a:ext cx="784435" cy="0"/>
            </a:xfrm>
            <a:prstGeom prst="line">
              <a:avLst/>
            </a:prstGeom>
            <a:noFill/>
            <a:ln w="1587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041948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pitchFamily="18" charset="0"/>
                <a:ea typeface="+mn-ea"/>
                <a:cs typeface="Arial" charset="0"/>
              </a:defRPr>
            </a:lvl1pPr>
            <a:lvl2pPr marL="457200" algn="l" rtl="0" fontAlgn="base">
              <a:spcBef>
                <a:spcPct val="0"/>
              </a:spcBef>
              <a:spcAft>
                <a:spcPct val="0"/>
              </a:spcAft>
              <a:defRPr sz="16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6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6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600" kern="1200">
                <a:solidFill>
                  <a:schemeClr val="tx1"/>
                </a:solidFill>
                <a:latin typeface="Arial" pitchFamily="34" charset="0"/>
                <a:ea typeface="+mn-ea"/>
                <a:cs typeface="Arial" pitchFamily="34" charset="0"/>
              </a:defRPr>
            </a:lvl5pPr>
            <a:lvl6pPr marL="2286000" algn="l" defTabSz="914400" rtl="0" eaLnBrk="1" latinLnBrk="0" hangingPunct="1">
              <a:defRPr sz="1600" kern="1200">
                <a:solidFill>
                  <a:schemeClr val="tx1"/>
                </a:solidFill>
                <a:latin typeface="Arial" pitchFamily="34" charset="0"/>
                <a:ea typeface="+mn-ea"/>
                <a:cs typeface="Arial" pitchFamily="34" charset="0"/>
              </a:defRPr>
            </a:lvl6pPr>
            <a:lvl7pPr marL="2743200" algn="l" defTabSz="914400" rtl="0" eaLnBrk="1" latinLnBrk="0" hangingPunct="1">
              <a:defRPr sz="1600" kern="1200">
                <a:solidFill>
                  <a:schemeClr val="tx1"/>
                </a:solidFill>
                <a:latin typeface="Arial" pitchFamily="34" charset="0"/>
                <a:ea typeface="+mn-ea"/>
                <a:cs typeface="Arial" pitchFamily="34" charset="0"/>
              </a:defRPr>
            </a:lvl7pPr>
            <a:lvl8pPr marL="3200400" algn="l" defTabSz="914400" rtl="0" eaLnBrk="1" latinLnBrk="0" hangingPunct="1">
              <a:defRPr sz="1600" kern="1200">
                <a:solidFill>
                  <a:schemeClr val="tx1"/>
                </a:solidFill>
                <a:latin typeface="Arial" pitchFamily="34" charset="0"/>
                <a:ea typeface="+mn-ea"/>
                <a:cs typeface="Arial" pitchFamily="34" charset="0"/>
              </a:defRPr>
            </a:lvl8pPr>
            <a:lvl9pPr marL="3657600" algn="l" defTabSz="914400" rtl="0" eaLnBrk="1" latinLnBrk="0" hangingPunct="1">
              <a:defRPr sz="1600" kern="1200">
                <a:solidFill>
                  <a:schemeClr val="tx1"/>
                </a:solidFill>
                <a:latin typeface="Arial" pitchFamily="34" charset="0"/>
                <a:ea typeface="+mn-ea"/>
                <a:cs typeface="Arial" pitchFamily="34" charset="0"/>
              </a:defRPr>
            </a:lvl9pPr>
          </a:lstStyle>
          <a:p>
            <a:pPr eaLnBrk="1" fontAlgn="auto" hangingPunct="1">
              <a:spcBef>
                <a:spcPts val="0"/>
              </a:spcBef>
              <a:spcAft>
                <a:spcPts val="0"/>
              </a:spcAft>
              <a:defRPr/>
            </a:pPr>
            <a:fld id="{E992E85B-D96E-4C64-8DCC-FF1FED9104FA}" type="slidenum">
              <a:rPr lang="en-US" smtClean="0">
                <a:solidFill>
                  <a:srgbClr val="000000"/>
                </a:solidFill>
              </a:rPr>
              <a:pPr eaLnBrk="1" fontAlgn="auto" hangingPunct="1">
                <a:spcBef>
                  <a:spcPts val="0"/>
                </a:spcBef>
                <a:spcAft>
                  <a:spcPts val="0"/>
                </a:spcAft>
                <a:defRPr/>
              </a:pPr>
              <a:t>26</a:t>
            </a:fld>
            <a:endParaRPr lang="en-US" sz="1800" kern="0">
              <a:solidFill>
                <a:srgbClr val="000000"/>
              </a:solidFill>
            </a:endParaRPr>
          </a:p>
        </p:txBody>
      </p:sp>
      <p:sp>
        <p:nvSpPr>
          <p:cNvPr id="9" name="Rectangle 8"/>
          <p:cNvSpPr/>
          <p:nvPr/>
        </p:nvSpPr>
        <p:spPr>
          <a:xfrm>
            <a:off x="1969857" y="2084721"/>
            <a:ext cx="7630616" cy="2185214"/>
          </a:xfrm>
          <a:prstGeom prst="rect">
            <a:avLst/>
          </a:prstGeom>
        </p:spPr>
        <p:txBody>
          <a:bodyPr wrap="square">
            <a:spAutoFit/>
          </a:bodyPr>
          <a:lstStyle/>
          <a:p>
            <a:pPr algn="ctr">
              <a:defRPr/>
            </a:pPr>
            <a:r>
              <a:rPr lang="en-US" sz="2000" kern="0" dirty="0">
                <a:solidFill>
                  <a:sysClr val="windowText" lastClr="000000"/>
                </a:solidFill>
                <a:latin typeface="Arial Black" panose="020B0A04020102020204" pitchFamily="34" charset="0"/>
              </a:rPr>
              <a:t>  </a:t>
            </a:r>
            <a:r>
              <a:rPr lang="en-US" sz="2400" b="1" kern="0" dirty="0">
                <a:solidFill>
                  <a:sysClr val="windowText" lastClr="000000"/>
                </a:solidFill>
                <a:latin typeface="Arial Black" panose="020B0A04020102020204" pitchFamily="34" charset="0"/>
              </a:rPr>
              <a:t>More Detail</a:t>
            </a:r>
          </a:p>
          <a:p>
            <a:pPr algn="ctr">
              <a:defRPr/>
            </a:pPr>
            <a:endParaRPr lang="en-US" sz="2400" b="1" i="1" kern="0" dirty="0">
              <a:solidFill>
                <a:sysClr val="windowText" lastClr="000000"/>
              </a:solidFill>
              <a:latin typeface="Arial Black" panose="020B0A04020102020204" pitchFamily="34" charset="0"/>
            </a:endParaRPr>
          </a:p>
          <a:p>
            <a:pPr algn="ctr">
              <a:defRPr/>
            </a:pPr>
            <a:r>
              <a:rPr lang="en-US" sz="3200" b="1" i="1" kern="0" dirty="0">
                <a:solidFill>
                  <a:sysClr val="windowText" lastClr="000000"/>
                </a:solidFill>
                <a:latin typeface="Arial Black" panose="020B0A04020102020204" pitchFamily="34" charset="0"/>
              </a:rPr>
              <a:t>CHANNELS</a:t>
            </a:r>
          </a:p>
          <a:p>
            <a:pPr algn="ctr">
              <a:defRPr/>
            </a:pPr>
            <a:r>
              <a:rPr lang="en-US" sz="2400" kern="0" dirty="0">
                <a:solidFill>
                  <a:sysClr val="windowText" lastClr="000000"/>
                </a:solidFill>
                <a:latin typeface="Arial" panose="020B0604020202020204" pitchFamily="34" charset="0"/>
              </a:rPr>
              <a:t>and</a:t>
            </a:r>
          </a:p>
          <a:p>
            <a:pPr algn="ctr">
              <a:defRPr/>
            </a:pPr>
            <a:r>
              <a:rPr lang="en-US" sz="3200" b="1" i="1" kern="0" dirty="0">
                <a:solidFill>
                  <a:sysClr val="windowText" lastClr="000000"/>
                </a:solidFill>
                <a:latin typeface="Arial Black" panose="020B0A04020102020204" pitchFamily="34" charset="0"/>
              </a:rPr>
              <a:t>Bulk Solutions</a:t>
            </a:r>
            <a:endParaRPr lang="en-US" b="1" i="1" kern="0" dirty="0">
              <a:solidFill>
                <a:sysClr val="windowText" lastClr="000000"/>
              </a:solidFill>
            </a:endParaRPr>
          </a:p>
        </p:txBody>
      </p:sp>
    </p:spTree>
    <p:extLst>
      <p:ext uri="{BB962C8B-B14F-4D97-AF65-F5344CB8AC3E}">
        <p14:creationId xmlns:p14="http://schemas.microsoft.com/office/powerpoint/2010/main" val="4275020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eaLnBrk="1" hangingPunct="1">
              <a:spcBef>
                <a:spcPts val="0"/>
              </a:spcBef>
              <a:defRPr/>
            </a:pPr>
            <a:fld id="{E992E85B-D96E-4C64-8DCC-FF1FED9104FA}" type="slidenum">
              <a:rPr lang="en-US" sz="1800" kern="0"/>
              <a:pPr eaLnBrk="1" hangingPunct="1">
                <a:spcBef>
                  <a:spcPts val="0"/>
                </a:spcBef>
                <a:defRPr/>
              </a:pPr>
              <a:t>27</a:t>
            </a:fld>
            <a:endParaRPr lang="en-US" sz="1800" kern="0"/>
          </a:p>
        </p:txBody>
      </p:sp>
      <p:sp>
        <p:nvSpPr>
          <p:cNvPr id="3" name="TextBox 2"/>
          <p:cNvSpPr txBox="1"/>
          <p:nvPr/>
        </p:nvSpPr>
        <p:spPr>
          <a:xfrm>
            <a:off x="2819636" y="620689"/>
            <a:ext cx="6588732" cy="1323439"/>
          </a:xfrm>
          <a:prstGeom prst="rect">
            <a:avLst/>
          </a:prstGeom>
          <a:noFill/>
        </p:spPr>
        <p:txBody>
          <a:bodyPr wrap="square" rtlCol="0">
            <a:spAutoFit/>
          </a:bodyPr>
          <a:lstStyle/>
          <a:p>
            <a:pPr algn="ctr">
              <a:defRPr/>
            </a:pPr>
            <a:br>
              <a:rPr lang="en-US" sz="2400" kern="0" dirty="0">
                <a:solidFill>
                  <a:sysClr val="windowText" lastClr="000000"/>
                </a:solidFill>
                <a:latin typeface="Arial Black" panose="020B0A04020102020204" pitchFamily="34" charset="0"/>
                <a:cs typeface="Arial" pitchFamily="34" charset="0"/>
              </a:rPr>
            </a:br>
            <a:r>
              <a:rPr lang="en-US" sz="2000" kern="0" dirty="0">
                <a:solidFill>
                  <a:sysClr val="windowText" lastClr="000000"/>
                </a:solidFill>
                <a:latin typeface="Arial Black" panose="020B0A04020102020204" pitchFamily="34" charset="0"/>
                <a:cs typeface="Arial" pitchFamily="34" charset="0"/>
              </a:rPr>
              <a:t>Poisson Fermi Approach to</a:t>
            </a:r>
            <a:br>
              <a:rPr lang="en-US" sz="2400" kern="0" dirty="0">
                <a:solidFill>
                  <a:sysClr val="windowText" lastClr="000000"/>
                </a:solidFill>
                <a:latin typeface="Arial Black" panose="020B0A04020102020204" pitchFamily="34" charset="0"/>
                <a:cs typeface="Arial" pitchFamily="34" charset="0"/>
              </a:rPr>
            </a:br>
            <a:r>
              <a:rPr lang="en-US" sz="3600" u="sng" kern="0" dirty="0">
                <a:solidFill>
                  <a:sysClr val="windowText" lastClr="000000"/>
                </a:solidFill>
                <a:latin typeface="Arial Black" panose="020B0A04020102020204" pitchFamily="34" charset="0"/>
                <a:cs typeface="Arial" pitchFamily="34" charset="0"/>
              </a:rPr>
              <a:t>Bulk Solutions</a:t>
            </a:r>
            <a:endParaRPr lang="en-US" sz="2400" u="sng" kern="0" dirty="0">
              <a:solidFill>
                <a:sysClr val="windowText" lastClr="000000"/>
              </a:solidFill>
              <a:latin typeface="Arial Black" panose="020B0A04020102020204" pitchFamily="34" charset="0"/>
              <a:cs typeface="Arial" pitchFamily="34" charset="0"/>
            </a:endParaRPr>
          </a:p>
        </p:txBody>
      </p:sp>
      <p:grpSp>
        <p:nvGrpSpPr>
          <p:cNvPr id="6" name="Group 5"/>
          <p:cNvGrpSpPr/>
          <p:nvPr/>
        </p:nvGrpSpPr>
        <p:grpSpPr>
          <a:xfrm>
            <a:off x="4484230" y="2320530"/>
            <a:ext cx="3223539" cy="2690093"/>
            <a:chOff x="2052754" y="2852936"/>
            <a:chExt cx="3223539" cy="2690093"/>
          </a:xfrm>
        </p:grpSpPr>
        <p:pic>
          <p:nvPicPr>
            <p:cNvPr id="7" name="Picture 6"/>
            <p:cNvPicPr>
              <a:picLocks noChangeAspect="1"/>
            </p:cNvPicPr>
            <p:nvPr/>
          </p:nvPicPr>
          <p:blipFill>
            <a:blip r:embed="rId2"/>
            <a:stretch>
              <a:fillRect/>
            </a:stretch>
          </p:blipFill>
          <p:spPr>
            <a:xfrm>
              <a:off x="2052754" y="2852936"/>
              <a:ext cx="3223539" cy="2690093"/>
            </a:xfrm>
            <a:prstGeom prst="rect">
              <a:avLst/>
            </a:prstGeom>
          </p:spPr>
        </p:pic>
        <p:sp>
          <p:nvSpPr>
            <p:cNvPr id="5" name="Rectangle 4"/>
            <p:cNvSpPr/>
            <p:nvPr/>
          </p:nvSpPr>
          <p:spPr>
            <a:xfrm>
              <a:off x="4788071" y="4013315"/>
              <a:ext cx="488222" cy="369332"/>
            </a:xfrm>
            <a:prstGeom prst="rect">
              <a:avLst/>
            </a:prstGeom>
            <a:solidFill>
              <a:srgbClr val="FFFFFF"/>
            </a:solidFill>
            <a:ln w="19050">
              <a:noFill/>
            </a:ln>
          </p:spPr>
          <p:txBody>
            <a:bodyPr rtlCol="0" anchor="ctr">
              <a:spAutoFit/>
            </a:bodyPr>
            <a:lstStyle/>
            <a:p>
              <a:pPr algn="ctr">
                <a:defRPr/>
              </a:pPr>
              <a:endParaRPr lang="en-US" i="1" kern="0" dirty="0">
                <a:solidFill>
                  <a:sysClr val="windowText" lastClr="000000"/>
                </a:solidFill>
                <a:latin typeface="Arial" pitchFamily="34" charset="0"/>
                <a:cs typeface="Arial" pitchFamily="34" charset="0"/>
              </a:endParaRPr>
            </a:p>
          </p:txBody>
        </p:sp>
      </p:grpSp>
    </p:spTree>
    <p:extLst>
      <p:ext uri="{BB962C8B-B14F-4D97-AF65-F5344CB8AC3E}">
        <p14:creationId xmlns:p14="http://schemas.microsoft.com/office/powerpoint/2010/main" val="2704630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eaLnBrk="1" hangingPunct="1">
              <a:spcBef>
                <a:spcPts val="0"/>
              </a:spcBef>
              <a:defRPr/>
            </a:pPr>
            <a:fld id="{E992E85B-D96E-4C64-8DCC-FF1FED9104FA}" type="slidenum">
              <a:rPr lang="en-US" sz="1800" kern="0"/>
              <a:pPr eaLnBrk="1" hangingPunct="1">
                <a:spcBef>
                  <a:spcPts val="0"/>
                </a:spcBef>
                <a:defRPr/>
              </a:pPr>
              <a:t>28</a:t>
            </a:fld>
            <a:endParaRPr lang="en-US" sz="1800" ker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7" y="1642945"/>
            <a:ext cx="7038095" cy="4190476"/>
          </a:xfrm>
          <a:prstGeom prst="rect">
            <a:avLst/>
          </a:prstGeom>
        </p:spPr>
      </p:pic>
      <p:sp>
        <p:nvSpPr>
          <p:cNvPr id="4" name="TextBox 3"/>
          <p:cNvSpPr txBox="1"/>
          <p:nvPr/>
        </p:nvSpPr>
        <p:spPr>
          <a:xfrm>
            <a:off x="3306505" y="152401"/>
            <a:ext cx="5328592" cy="1138773"/>
          </a:xfrm>
          <a:prstGeom prst="rect">
            <a:avLst/>
          </a:prstGeom>
          <a:noFill/>
        </p:spPr>
        <p:txBody>
          <a:bodyPr wrap="square" rtlCol="0">
            <a:spAutoFit/>
          </a:bodyPr>
          <a:lstStyle/>
          <a:p>
            <a:pPr algn="ctr">
              <a:defRPr/>
            </a:pPr>
            <a:r>
              <a:rPr lang="en-US" sz="2400" b="1" kern="0" dirty="0">
                <a:solidFill>
                  <a:sysClr val="windowText" lastClr="000000"/>
                </a:solidFill>
                <a:latin typeface="Arial Black" panose="020B0A04020102020204" pitchFamily="34" charset="0"/>
              </a:rPr>
              <a:t>Activity Coefficients</a:t>
            </a:r>
            <a:br>
              <a:rPr lang="en-US" sz="2400" b="1" kern="0" dirty="0">
                <a:solidFill>
                  <a:sysClr val="windowText" lastClr="000000"/>
                </a:solidFill>
                <a:latin typeface="Arial Black" panose="020B0A04020102020204" pitchFamily="34" charset="0"/>
              </a:rPr>
            </a:br>
            <a:r>
              <a:rPr lang="en-US" sz="2400" b="1" kern="0" dirty="0">
                <a:solidFill>
                  <a:sysClr val="windowText" lastClr="000000"/>
                </a:solidFill>
                <a:latin typeface="Arial Black" panose="020B0A04020102020204" pitchFamily="34" charset="0"/>
              </a:rPr>
              <a:t>Na</a:t>
            </a:r>
            <a:r>
              <a:rPr lang="en-US" sz="2400" b="1" kern="0" baseline="30000" dirty="0">
                <a:solidFill>
                  <a:sysClr val="windowText" lastClr="000000"/>
                </a:solidFill>
                <a:latin typeface="Arial Black" panose="020B0A04020102020204" pitchFamily="34" charset="0"/>
              </a:rPr>
              <a:t>+ </a:t>
            </a:r>
            <a:r>
              <a:rPr lang="en-US" sz="2400" b="1" kern="0" dirty="0">
                <a:solidFill>
                  <a:sysClr val="windowText" lastClr="000000"/>
                </a:solidFill>
                <a:latin typeface="Arial Black" panose="020B0A04020102020204" pitchFamily="34" charset="0"/>
              </a:rPr>
              <a:t>Cl</a:t>
            </a:r>
            <a:r>
              <a:rPr lang="en-US" sz="2400" b="1" kern="0" baseline="30000" dirty="0">
                <a:solidFill>
                  <a:sysClr val="windowText" lastClr="000000"/>
                </a:solidFill>
                <a:latin typeface="Arial Black" panose="020B0A04020102020204" pitchFamily="34" charset="0"/>
              </a:rPr>
              <a:t>-</a:t>
            </a:r>
            <a:r>
              <a:rPr lang="en-US" sz="2400" b="1" kern="0" dirty="0">
                <a:solidFill>
                  <a:sysClr val="windowText" lastClr="000000"/>
                </a:solidFill>
                <a:latin typeface="Arial Black" panose="020B0A04020102020204" pitchFamily="34" charset="0"/>
              </a:rPr>
              <a:t> </a:t>
            </a:r>
            <a:br>
              <a:rPr lang="en-US" sz="2400" b="1" kern="0" dirty="0">
                <a:solidFill>
                  <a:sysClr val="windowText" lastClr="000000"/>
                </a:solidFill>
                <a:latin typeface="Arial Black" panose="020B0A04020102020204" pitchFamily="34" charset="0"/>
              </a:rPr>
            </a:br>
            <a:r>
              <a:rPr lang="en-US" sz="2000" b="1" kern="0" dirty="0">
                <a:solidFill>
                  <a:sysClr val="windowText" lastClr="000000"/>
                </a:solidFill>
              </a:rPr>
              <a:t>‘normalized’ free energy per mole</a:t>
            </a:r>
          </a:p>
        </p:txBody>
      </p:sp>
    </p:spTree>
    <p:extLst>
      <p:ext uri="{BB962C8B-B14F-4D97-AF65-F5344CB8AC3E}">
        <p14:creationId xmlns:p14="http://schemas.microsoft.com/office/powerpoint/2010/main" val="2424822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D4E10C-98D8-4910-8F7A-4C068F4BDF51}"/>
              </a:ext>
            </a:extLst>
          </p:cNvPr>
          <p:cNvGrpSpPr/>
          <p:nvPr/>
        </p:nvGrpSpPr>
        <p:grpSpPr>
          <a:xfrm>
            <a:off x="2401945" y="1472811"/>
            <a:ext cx="7344524" cy="4957800"/>
            <a:chOff x="2401945" y="1472811"/>
            <a:chExt cx="7344524" cy="4957800"/>
          </a:xfrm>
        </p:grpSpPr>
        <p:pic>
          <p:nvPicPr>
            <p:cNvPr id="3" name="Picture 2">
              <a:extLst>
                <a:ext uri="{FF2B5EF4-FFF2-40B4-BE49-F238E27FC236}">
                  <a16:creationId xmlns:a16="http://schemas.microsoft.com/office/drawing/2014/main" id="{89541CBA-4894-4EE9-AAE8-CAE8763E124D}"/>
                </a:ext>
              </a:extLst>
            </p:cNvPr>
            <p:cNvPicPr>
              <a:picLocks noChangeAspect="1"/>
            </p:cNvPicPr>
            <p:nvPr/>
          </p:nvPicPr>
          <p:blipFill>
            <a:blip r:embed="rId2"/>
            <a:stretch>
              <a:fillRect/>
            </a:stretch>
          </p:blipFill>
          <p:spPr>
            <a:xfrm>
              <a:off x="6350782" y="1472811"/>
              <a:ext cx="3395687" cy="4957799"/>
            </a:xfrm>
            <a:prstGeom prst="rect">
              <a:avLst/>
            </a:prstGeom>
          </p:spPr>
        </p:pic>
        <p:pic>
          <p:nvPicPr>
            <p:cNvPr id="5" name="Picture 4">
              <a:extLst>
                <a:ext uri="{FF2B5EF4-FFF2-40B4-BE49-F238E27FC236}">
                  <a16:creationId xmlns:a16="http://schemas.microsoft.com/office/drawing/2014/main" id="{BFB051B4-D771-4E14-B899-9779B3E6A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45" y="1472812"/>
              <a:ext cx="3584719" cy="4957799"/>
            </a:xfrm>
            <a:prstGeom prst="rect">
              <a:avLst/>
            </a:prstGeom>
          </p:spPr>
        </p:pic>
      </p:grpSp>
      <p:sp>
        <p:nvSpPr>
          <p:cNvPr id="2" name="Rectangle 1">
            <a:extLst>
              <a:ext uri="{FF2B5EF4-FFF2-40B4-BE49-F238E27FC236}">
                <a16:creationId xmlns:a16="http://schemas.microsoft.com/office/drawing/2014/main" id="{798A673F-8F7B-40E0-8B37-C5AE39702C5C}"/>
              </a:ext>
            </a:extLst>
          </p:cNvPr>
          <p:cNvSpPr/>
          <p:nvPr/>
        </p:nvSpPr>
        <p:spPr>
          <a:xfrm>
            <a:off x="3191493" y="463042"/>
            <a:ext cx="6096000" cy="707886"/>
          </a:xfrm>
          <a:prstGeom prst="rect">
            <a:avLst/>
          </a:prstGeom>
        </p:spPr>
        <p:txBody>
          <a:bodyPr>
            <a:spAutoFit/>
          </a:bodyPr>
          <a:lstStyle/>
          <a:p>
            <a:pPr algn="ctr">
              <a:defRPr/>
            </a:pPr>
            <a:r>
              <a:rPr lang="en-US" sz="2000" b="1" kern="0" dirty="0">
                <a:solidFill>
                  <a:sysClr val="windowText" lastClr="000000"/>
                </a:solidFill>
                <a:latin typeface="Arial Black" panose="020B0A04020102020204" pitchFamily="34" charset="0"/>
              </a:rPr>
              <a:t>Activity Coefficients</a:t>
            </a:r>
            <a:br>
              <a:rPr lang="en-US" sz="2000" b="1" kern="0" dirty="0">
                <a:solidFill>
                  <a:sysClr val="windowText" lastClr="000000"/>
                </a:solidFill>
                <a:latin typeface="Arial Black" panose="020B0A04020102020204" pitchFamily="34" charset="0"/>
              </a:rPr>
            </a:br>
            <a:r>
              <a:rPr lang="en-US" sz="2000" b="1" kern="0" dirty="0">
                <a:solidFill>
                  <a:sysClr val="windowText" lastClr="000000"/>
                </a:solidFill>
                <a:latin typeface="Arial Black" panose="020B0A04020102020204" pitchFamily="34" charset="0"/>
              </a:rPr>
              <a:t>K</a:t>
            </a:r>
            <a:r>
              <a:rPr lang="en-US" sz="2000" b="1" kern="0" baseline="30000" dirty="0">
                <a:solidFill>
                  <a:sysClr val="windowText" lastClr="000000"/>
                </a:solidFill>
                <a:latin typeface="Arial Black" panose="020B0A04020102020204" pitchFamily="34" charset="0"/>
              </a:rPr>
              <a:t>+ </a:t>
            </a:r>
            <a:r>
              <a:rPr lang="en-US" sz="2000" b="1" kern="0" dirty="0">
                <a:solidFill>
                  <a:sysClr val="windowText" lastClr="000000"/>
                </a:solidFill>
                <a:latin typeface="Arial Black" panose="020B0A04020102020204" pitchFamily="34" charset="0"/>
              </a:rPr>
              <a:t>Cl</a:t>
            </a:r>
            <a:r>
              <a:rPr lang="en-US" sz="2000" b="1" kern="0" baseline="30000" dirty="0">
                <a:solidFill>
                  <a:sysClr val="windowText" lastClr="000000"/>
                </a:solidFill>
                <a:latin typeface="Arial Black" panose="020B0A04020102020204" pitchFamily="34" charset="0"/>
              </a:rPr>
              <a:t>-</a:t>
            </a:r>
            <a:r>
              <a:rPr lang="en-US" sz="2000" b="1" kern="0" dirty="0">
                <a:solidFill>
                  <a:sysClr val="windowText" lastClr="000000"/>
                </a:solidFill>
                <a:latin typeface="Arial Black" panose="020B0A04020102020204" pitchFamily="34" charset="0"/>
              </a:rPr>
              <a:t> </a:t>
            </a:r>
            <a:endParaRPr lang="en-US" b="1" kern="0" dirty="0">
              <a:solidFill>
                <a:sysClr val="windowText" lastClr="000000"/>
              </a:solidFill>
            </a:endParaRPr>
          </a:p>
        </p:txBody>
      </p:sp>
    </p:spTree>
    <p:extLst>
      <p:ext uri="{BB962C8B-B14F-4D97-AF65-F5344CB8AC3E}">
        <p14:creationId xmlns:p14="http://schemas.microsoft.com/office/powerpoint/2010/main" val="4107898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custDataLst>
              <p:tags r:id="rId2"/>
            </p:custDataLst>
          </p:nvPr>
        </p:nvSpPr>
        <p:spPr bwMode="auto">
          <a:xfrm>
            <a:off x="1161775" y="700085"/>
            <a:ext cx="9040813" cy="336550"/>
          </a:xfrm>
          <a:noFill/>
          <a:ln>
            <a:miter lim="800000"/>
            <a:headEnd/>
            <a:tailEnd/>
          </a:ln>
        </p:spPr>
        <p:txBody>
          <a:bodyPr vert="horz" wrap="square" lIns="91440" tIns="45720" rIns="91440" bIns="45720" numCol="1" anchor="t" anchorCtr="0" compatLnSpc="1">
            <a:prstTxWarp prst="textNoShape">
              <a:avLst/>
            </a:prstTxWarp>
            <a:spAutoFit/>
          </a:bodyPr>
          <a:lstStyle/>
          <a:p>
            <a:pPr eaLnBrk="1" hangingPunct="1"/>
            <a:r>
              <a:rPr lang="en-US" sz="1600" dirty="0">
                <a:solidFill>
                  <a:srgbClr val="000066"/>
                </a:solidFill>
              </a:rPr>
              <a:t>Natural nano-valves for atomic control of biological function</a:t>
            </a:r>
          </a:p>
        </p:txBody>
      </p:sp>
      <p:pic>
        <p:nvPicPr>
          <p:cNvPr id="147464" name="Picture 9" descr="ompf_3 Cross section porin"/>
          <p:cNvPicPr>
            <a:picLocks noGrp="1" noChangeAspect="1" noChangeArrowheads="1"/>
          </p:cNvPicPr>
          <p:nvPr>
            <p:ph idx="1"/>
            <p:custDataLst>
              <p:tags r:id="rId3"/>
            </p:custDataLst>
          </p:nvPr>
        </p:nvPicPr>
        <p:blipFill>
          <a:blip r:embed="rId12" cstate="print"/>
          <a:srcRect l="14020" t="6349" r="11247" b="1614"/>
          <a:stretch>
            <a:fillRect/>
          </a:stretch>
        </p:blipFill>
        <p:spPr>
          <a:xfrm>
            <a:off x="7462839" y="1238251"/>
            <a:ext cx="2789237" cy="3921125"/>
          </a:xfrm>
        </p:spPr>
      </p:pic>
      <p:sp>
        <p:nvSpPr>
          <p:cNvPr id="147458" name="Slide Number Placeholder 3"/>
          <p:cNvSpPr>
            <a:spLocks noGrp="1"/>
          </p:cNvSpPr>
          <p:nvPr>
            <p:ph type="sldNum" sz="quarter" idx="12"/>
            <p:custDataLst>
              <p:tags r:id="rId4"/>
            </p:custDataLst>
          </p:nvPr>
        </p:nvSpPr>
        <p:spPr>
          <a:noFill/>
        </p:spPr>
        <p:txBody>
          <a:bodyPr/>
          <a:lstStyle/>
          <a:p>
            <a:fld id="{B2271E7E-59C0-479B-AB28-38ACA8C3CC42}" type="slidenum">
              <a:rPr lang="en-US" smtClean="0">
                <a:latin typeface="Arial" pitchFamily="34" charset="0"/>
                <a:cs typeface="Arial" pitchFamily="34" charset="0"/>
              </a:rPr>
              <a:pPr/>
              <a:t>3</a:t>
            </a:fld>
            <a:endParaRPr lang="en-US" dirty="0">
              <a:latin typeface="Arial" pitchFamily="34" charset="0"/>
              <a:cs typeface="Arial" pitchFamily="34" charset="0"/>
            </a:endParaRPr>
          </a:p>
        </p:txBody>
      </p:sp>
      <p:sp>
        <p:nvSpPr>
          <p:cNvPr id="147460" name="Text Box 3"/>
          <p:cNvSpPr txBox="1">
            <a:spLocks noChangeArrowheads="1"/>
          </p:cNvSpPr>
          <p:nvPr>
            <p:custDataLst>
              <p:tags r:id="rId5"/>
            </p:custDataLst>
          </p:nvPr>
        </p:nvSpPr>
        <p:spPr bwMode="auto">
          <a:xfrm>
            <a:off x="922341" y="1294035"/>
            <a:ext cx="5832475" cy="4567404"/>
          </a:xfrm>
          <a:prstGeom prst="rect">
            <a:avLst/>
          </a:prstGeom>
          <a:noFill/>
          <a:ln w="9525">
            <a:noFill/>
            <a:miter lim="800000"/>
            <a:headEnd/>
            <a:tailEnd/>
          </a:ln>
        </p:spPr>
        <p:txBody>
          <a:bodyPr>
            <a:spAutoFit/>
          </a:bodyPr>
          <a:lstStyle/>
          <a:p>
            <a:pPr eaLnBrk="0" hangingPunct="0">
              <a:spcBef>
                <a:spcPct val="20000"/>
              </a:spcBef>
              <a:spcAft>
                <a:spcPct val="45000"/>
              </a:spcAft>
              <a:buClr>
                <a:schemeClr val="accent2"/>
              </a:buClr>
              <a:tabLst>
                <a:tab pos="228600" algn="l"/>
              </a:tabLst>
            </a:pPr>
            <a:r>
              <a:rPr lang="en-US" sz="1600" b="1" u="sng" dirty="0">
                <a:solidFill>
                  <a:srgbClr val="19066A"/>
                </a:solidFill>
              </a:rPr>
              <a:t>Ion channels</a:t>
            </a:r>
            <a:r>
              <a:rPr lang="en-US" sz="1600" b="1" dirty="0">
                <a:solidFill>
                  <a:srgbClr val="19066A"/>
                </a:solidFill>
              </a:rPr>
              <a:t> coordinate contraction of cardiac muscle, allowing the heart to function as a pump</a:t>
            </a:r>
          </a:p>
          <a:p>
            <a:pPr eaLnBrk="0" hangingPunct="0">
              <a:spcBef>
                <a:spcPct val="20000"/>
              </a:spcBef>
              <a:spcAft>
                <a:spcPct val="45000"/>
              </a:spcAft>
              <a:buClr>
                <a:schemeClr val="accent2"/>
              </a:buClr>
              <a:tabLst>
                <a:tab pos="228600" algn="l"/>
              </a:tabLst>
            </a:pPr>
            <a:r>
              <a:rPr lang="en-US" sz="1600" b="1" u="sng" dirty="0">
                <a:solidFill>
                  <a:srgbClr val="19066A"/>
                </a:solidFill>
              </a:rPr>
              <a:t>Ion channels</a:t>
            </a:r>
            <a:r>
              <a:rPr lang="en-US" sz="1600" b="1" dirty="0">
                <a:solidFill>
                  <a:srgbClr val="19066A"/>
                </a:solidFill>
              </a:rPr>
              <a:t> coordinate contraction in skeletal muscle</a:t>
            </a:r>
            <a:endParaRPr lang="en-US" sz="1600" b="1" u="sng" dirty="0">
              <a:solidFill>
                <a:srgbClr val="19066A"/>
              </a:solidFill>
            </a:endParaRPr>
          </a:p>
          <a:p>
            <a:pPr eaLnBrk="0" hangingPunct="0">
              <a:spcBef>
                <a:spcPct val="20000"/>
              </a:spcBef>
              <a:spcAft>
                <a:spcPct val="45000"/>
              </a:spcAft>
              <a:buClr>
                <a:schemeClr val="accent2"/>
              </a:buClr>
              <a:tabLst>
                <a:tab pos="228600" algn="l"/>
              </a:tabLst>
            </a:pPr>
            <a:r>
              <a:rPr lang="en-US" sz="1600" b="1" u="sng" dirty="0">
                <a:solidFill>
                  <a:srgbClr val="19066A"/>
                </a:solidFill>
              </a:rPr>
              <a:t>Ion channels</a:t>
            </a:r>
            <a:r>
              <a:rPr lang="en-US" sz="1600" b="1" dirty="0">
                <a:solidFill>
                  <a:srgbClr val="19066A"/>
                </a:solidFill>
              </a:rPr>
              <a:t> control all electrical activity in cells</a:t>
            </a:r>
            <a:br>
              <a:rPr lang="en-US" sz="1600" b="1" dirty="0">
                <a:solidFill>
                  <a:srgbClr val="19066A"/>
                </a:solidFill>
              </a:rPr>
            </a:br>
            <a:br>
              <a:rPr lang="en-US" sz="1600" b="1" dirty="0">
                <a:solidFill>
                  <a:srgbClr val="19066A"/>
                </a:solidFill>
              </a:rPr>
            </a:br>
            <a:r>
              <a:rPr lang="en-US" sz="1600" b="1" u="sng" dirty="0">
                <a:solidFill>
                  <a:srgbClr val="19066A"/>
                </a:solidFill>
              </a:rPr>
              <a:t>Ion channels</a:t>
            </a:r>
            <a:r>
              <a:rPr lang="en-US" sz="1600" b="1" dirty="0">
                <a:solidFill>
                  <a:srgbClr val="19066A"/>
                </a:solidFill>
              </a:rPr>
              <a:t> produce signals of the nervous system</a:t>
            </a:r>
          </a:p>
          <a:p>
            <a:pPr eaLnBrk="0" hangingPunct="0">
              <a:spcBef>
                <a:spcPct val="20000"/>
              </a:spcBef>
              <a:spcAft>
                <a:spcPct val="45000"/>
              </a:spcAft>
              <a:buClr>
                <a:schemeClr val="accent2"/>
              </a:buClr>
              <a:tabLst>
                <a:tab pos="228600" algn="l"/>
              </a:tabLst>
            </a:pPr>
            <a:r>
              <a:rPr lang="en-US" sz="1600" b="1" u="sng" dirty="0">
                <a:solidFill>
                  <a:srgbClr val="19066A"/>
                </a:solidFill>
              </a:rPr>
              <a:t>Ion channels</a:t>
            </a:r>
            <a:r>
              <a:rPr lang="en-US" sz="1600" b="1" dirty="0">
                <a:solidFill>
                  <a:srgbClr val="19066A"/>
                </a:solidFill>
              </a:rPr>
              <a:t> are involved in secretion and absorption in 	all cells</a:t>
            </a:r>
            <a:r>
              <a:rPr lang="en-US" sz="900" b="1" dirty="0">
                <a:solidFill>
                  <a:srgbClr val="19066A"/>
                </a:solidFill>
              </a:rPr>
              <a:t>:</a:t>
            </a:r>
            <a:r>
              <a:rPr lang="en-US" sz="900" b="1" dirty="0">
                <a:solidFill>
                  <a:srgbClr val="19066A"/>
                </a:solidFill>
                <a:sym typeface="MT Extra" pitchFamily="18" charset="2"/>
              </a:rPr>
              <a:t> </a:t>
            </a:r>
            <a:r>
              <a:rPr lang="en-US" sz="1600" b="1" dirty="0">
                <a:solidFill>
                  <a:srgbClr val="19066A"/>
                </a:solidFill>
              </a:rPr>
              <a:t>kidney, intestine, liver, adrenal glands, etc.</a:t>
            </a:r>
          </a:p>
          <a:p>
            <a:pPr eaLnBrk="0" hangingPunct="0">
              <a:spcBef>
                <a:spcPct val="20000"/>
              </a:spcBef>
              <a:spcAft>
                <a:spcPct val="45000"/>
              </a:spcAft>
              <a:buClr>
                <a:schemeClr val="accent2"/>
              </a:buClr>
              <a:tabLst>
                <a:tab pos="228600" algn="l"/>
              </a:tabLst>
            </a:pPr>
            <a:r>
              <a:rPr lang="en-US" sz="1600" b="1" u="sng" dirty="0">
                <a:solidFill>
                  <a:srgbClr val="19066A"/>
                </a:solidFill>
              </a:rPr>
              <a:t>Ion channels</a:t>
            </a:r>
            <a:r>
              <a:rPr lang="en-US" sz="1600" b="1" dirty="0">
                <a:solidFill>
                  <a:srgbClr val="19066A"/>
                </a:solidFill>
              </a:rPr>
              <a:t> are involved in thousands of diseases and 	many drugs act on channels</a:t>
            </a:r>
            <a:endParaRPr lang="en-US" sz="1600" b="1" dirty="0">
              <a:solidFill>
                <a:srgbClr val="19066A"/>
              </a:solidFill>
              <a:cs typeface="Times New Roman" pitchFamily="18" charset="0"/>
            </a:endParaRPr>
          </a:p>
          <a:p>
            <a:pPr eaLnBrk="0" hangingPunct="0">
              <a:spcBef>
                <a:spcPct val="20000"/>
              </a:spcBef>
              <a:spcAft>
                <a:spcPct val="45000"/>
              </a:spcAft>
              <a:buClr>
                <a:schemeClr val="accent2"/>
              </a:buClr>
              <a:tabLst>
                <a:tab pos="228600" algn="l"/>
              </a:tabLst>
            </a:pPr>
            <a:r>
              <a:rPr lang="en-US" sz="1600" b="1" u="sng" dirty="0">
                <a:solidFill>
                  <a:srgbClr val="19066A"/>
                </a:solidFill>
              </a:rPr>
              <a:t>Ion channels</a:t>
            </a:r>
            <a:r>
              <a:rPr lang="en-US" sz="1600" b="1" dirty="0">
                <a:solidFill>
                  <a:srgbClr val="19066A"/>
                </a:solidFill>
              </a:rPr>
              <a:t>  are proteins whose genes (blueprints) can 	be manipulated by molecular genetics</a:t>
            </a:r>
          </a:p>
          <a:p>
            <a:pPr eaLnBrk="0" hangingPunct="0">
              <a:spcBef>
                <a:spcPct val="20000"/>
              </a:spcBef>
              <a:spcAft>
                <a:spcPct val="45000"/>
              </a:spcAft>
              <a:buClr>
                <a:schemeClr val="accent2"/>
              </a:buClr>
              <a:tabLst>
                <a:tab pos="228600" algn="l"/>
              </a:tabLst>
            </a:pPr>
            <a:r>
              <a:rPr lang="en-US" sz="1600" b="1" u="sng" dirty="0">
                <a:solidFill>
                  <a:srgbClr val="19066A"/>
                </a:solidFill>
              </a:rPr>
              <a:t>Ion channels</a:t>
            </a:r>
            <a:r>
              <a:rPr lang="en-US" sz="1600" b="1" dirty="0">
                <a:solidFill>
                  <a:srgbClr val="19066A"/>
                </a:solidFill>
              </a:rPr>
              <a:t> have structures shown by x-ray 	crystallography in favorable cases</a:t>
            </a:r>
          </a:p>
        </p:txBody>
      </p:sp>
      <p:sp>
        <p:nvSpPr>
          <p:cNvPr id="147462" name="Rectangle 5"/>
          <p:cNvSpPr>
            <a:spLocks noChangeArrowheads="1"/>
          </p:cNvSpPr>
          <p:nvPr>
            <p:custDataLst>
              <p:tags r:id="rId6"/>
            </p:custDataLst>
          </p:nvPr>
        </p:nvSpPr>
        <p:spPr bwMode="auto">
          <a:xfrm>
            <a:off x="2058114" y="51043"/>
            <a:ext cx="7008812" cy="604837"/>
          </a:xfrm>
          <a:prstGeom prst="rect">
            <a:avLst/>
          </a:prstGeom>
          <a:solidFill>
            <a:srgbClr val="CCFFFF"/>
          </a:solidFill>
          <a:ln w="25400">
            <a:solidFill>
              <a:srgbClr val="000000"/>
            </a:solidFill>
            <a:miter lim="800000"/>
            <a:headEnd/>
            <a:tailEnd/>
          </a:ln>
        </p:spPr>
        <p:txBody>
          <a:bodyPr>
            <a:spAutoFit/>
          </a:bodyPr>
          <a:lstStyle/>
          <a:p>
            <a:pPr algn="ctr"/>
            <a:r>
              <a:rPr lang="en-US" sz="3200" dirty="0">
                <a:solidFill>
                  <a:srgbClr val="008080"/>
                </a:solidFill>
              </a:rPr>
              <a:t> </a:t>
            </a:r>
            <a:r>
              <a:rPr lang="en-US" sz="3200" dirty="0">
                <a:solidFill>
                  <a:srgbClr val="000066"/>
                </a:solidFill>
              </a:rPr>
              <a:t>Ion Channels are Biological Devices</a:t>
            </a:r>
            <a:endParaRPr lang="en-US" sz="2800" dirty="0">
              <a:solidFill>
                <a:srgbClr val="000066"/>
              </a:solidFill>
            </a:endParaRPr>
          </a:p>
        </p:txBody>
      </p:sp>
      <p:sp>
        <p:nvSpPr>
          <p:cNvPr id="147465" name="Text Box 10"/>
          <p:cNvSpPr txBox="1">
            <a:spLocks noChangeArrowheads="1"/>
          </p:cNvSpPr>
          <p:nvPr>
            <p:custDataLst>
              <p:tags r:id="rId7"/>
            </p:custDataLst>
          </p:nvPr>
        </p:nvSpPr>
        <p:spPr bwMode="auto">
          <a:xfrm>
            <a:off x="9091614" y="1497013"/>
            <a:ext cx="962025" cy="519112"/>
          </a:xfrm>
          <a:prstGeom prst="rect">
            <a:avLst/>
          </a:prstGeom>
          <a:solidFill>
            <a:srgbClr val="111111"/>
          </a:solidFill>
          <a:ln w="25400" algn="ctr">
            <a:noFill/>
            <a:miter lim="800000"/>
            <a:headEnd/>
            <a:tailEnd/>
          </a:ln>
        </p:spPr>
        <p:txBody>
          <a:bodyPr>
            <a:spAutoFit/>
          </a:bodyPr>
          <a:lstStyle/>
          <a:p>
            <a:pPr algn="ctr" eaLnBrk="0" hangingPunct="0">
              <a:spcBef>
                <a:spcPct val="50000"/>
              </a:spcBef>
            </a:pPr>
            <a:endParaRPr lang="en-US" sz="2800" dirty="0"/>
          </a:p>
        </p:txBody>
      </p:sp>
      <p:grpSp>
        <p:nvGrpSpPr>
          <p:cNvPr id="147466" name="Group 11"/>
          <p:cNvGrpSpPr>
            <a:grpSpLocks/>
          </p:cNvGrpSpPr>
          <p:nvPr>
            <p:custDataLst>
              <p:tags r:id="rId8"/>
            </p:custDataLst>
          </p:nvPr>
        </p:nvGrpSpPr>
        <p:grpSpPr bwMode="auto">
          <a:xfrm>
            <a:off x="7634289" y="1377950"/>
            <a:ext cx="1870075" cy="3476626"/>
            <a:chOff x="2010" y="1406"/>
            <a:chExt cx="1178" cy="2190"/>
          </a:xfrm>
        </p:grpSpPr>
        <p:grpSp>
          <p:nvGrpSpPr>
            <p:cNvPr id="147467" name="Group 12"/>
            <p:cNvGrpSpPr>
              <a:grpSpLocks/>
            </p:cNvGrpSpPr>
            <p:nvPr/>
          </p:nvGrpSpPr>
          <p:grpSpPr bwMode="auto">
            <a:xfrm>
              <a:off x="2010" y="3364"/>
              <a:ext cx="470" cy="232"/>
              <a:chOff x="2125" y="3439"/>
              <a:chExt cx="470" cy="242"/>
            </a:xfrm>
          </p:grpSpPr>
          <p:sp>
            <p:nvSpPr>
              <p:cNvPr id="147471" name="Oval 13"/>
              <p:cNvSpPr>
                <a:spLocks noChangeArrowheads="1"/>
              </p:cNvSpPr>
              <p:nvPr/>
            </p:nvSpPr>
            <p:spPr bwMode="auto">
              <a:xfrm>
                <a:off x="2249" y="3452"/>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dirty="0"/>
              </a:p>
            </p:txBody>
          </p:sp>
          <p:sp>
            <p:nvSpPr>
              <p:cNvPr id="147472" name="Text Box 14"/>
              <p:cNvSpPr txBox="1">
                <a:spLocks noChangeArrowheads="1"/>
              </p:cNvSpPr>
              <p:nvPr/>
            </p:nvSpPr>
            <p:spPr bwMode="auto">
              <a:xfrm>
                <a:off x="2125" y="3439"/>
                <a:ext cx="470" cy="242"/>
              </a:xfrm>
              <a:prstGeom prst="rect">
                <a:avLst/>
              </a:prstGeom>
              <a:noFill/>
              <a:ln w="25400" algn="ctr">
                <a:noFill/>
                <a:miter lim="800000"/>
                <a:headEnd/>
                <a:tailEnd/>
              </a:ln>
            </p:spPr>
            <p:txBody>
              <a:bodyPr>
                <a:spAutoFit/>
              </a:bodyPr>
              <a:lstStyle/>
              <a:p>
                <a:pPr algn="ctr" eaLnBrk="0" hangingPunct="0">
                  <a:spcBef>
                    <a:spcPct val="50000"/>
                  </a:spcBef>
                </a:pPr>
                <a:r>
                  <a:rPr lang="en-US" dirty="0">
                    <a:solidFill>
                      <a:schemeClr val="accent1"/>
                    </a:solidFill>
                  </a:rPr>
                  <a:t>K</a:t>
                </a:r>
                <a:r>
                  <a:rPr lang="en-US" baseline="50000" dirty="0">
                    <a:solidFill>
                      <a:schemeClr val="accent1"/>
                    </a:solidFill>
                  </a:rPr>
                  <a:t>+</a:t>
                </a:r>
              </a:p>
            </p:txBody>
          </p:sp>
        </p:grpSp>
        <p:grpSp>
          <p:nvGrpSpPr>
            <p:cNvPr id="147468" name="Group 15"/>
            <p:cNvGrpSpPr>
              <a:grpSpLocks/>
            </p:cNvGrpSpPr>
            <p:nvPr/>
          </p:nvGrpSpPr>
          <p:grpSpPr bwMode="auto">
            <a:xfrm>
              <a:off x="2327" y="1406"/>
              <a:ext cx="861" cy="1997"/>
              <a:chOff x="1982" y="1411"/>
              <a:chExt cx="861" cy="1997"/>
            </a:xfrm>
          </p:grpSpPr>
          <p:sp>
            <p:nvSpPr>
              <p:cNvPr id="147469" name="Freeform 16"/>
              <p:cNvSpPr>
                <a:spLocks/>
              </p:cNvSpPr>
              <p:nvPr/>
            </p:nvSpPr>
            <p:spPr bwMode="auto">
              <a:xfrm>
                <a:off x="1982" y="1495"/>
                <a:ext cx="861" cy="1913"/>
              </a:xfrm>
              <a:custGeom>
                <a:avLst/>
                <a:gdLst>
                  <a:gd name="T0" fmla="*/ 133 w 861"/>
                  <a:gd name="T1" fmla="*/ 14580 h 1857"/>
                  <a:gd name="T2" fmla="*/ 230 w 861"/>
                  <a:gd name="T3" fmla="*/ 14051 h 1857"/>
                  <a:gd name="T4" fmla="*/ 133 w 861"/>
                  <a:gd name="T5" fmla="*/ 13915 h 1857"/>
                  <a:gd name="T6" fmla="*/ 262 w 861"/>
                  <a:gd name="T7" fmla="*/ 13327 h 1857"/>
                  <a:gd name="T8" fmla="*/ 258 w 861"/>
                  <a:gd name="T9" fmla="*/ 13132 h 1857"/>
                  <a:gd name="T10" fmla="*/ 161 w 861"/>
                  <a:gd name="T11" fmla="*/ 12873 h 1857"/>
                  <a:gd name="T12" fmla="*/ 92 w 861"/>
                  <a:gd name="T13" fmla="*/ 12873 h 1857"/>
                  <a:gd name="T14" fmla="*/ 73 w 861"/>
                  <a:gd name="T15" fmla="*/ 12548 h 1857"/>
                  <a:gd name="T16" fmla="*/ 202 w 861"/>
                  <a:gd name="T17" fmla="*/ 12496 h 1857"/>
                  <a:gd name="T18" fmla="*/ 465 w 861"/>
                  <a:gd name="T19" fmla="*/ 13757 h 1857"/>
                  <a:gd name="T20" fmla="*/ 507 w 861"/>
                  <a:gd name="T21" fmla="*/ 14132 h 1857"/>
                  <a:gd name="T22" fmla="*/ 548 w 861"/>
                  <a:gd name="T23" fmla="*/ 13857 h 1857"/>
                  <a:gd name="T24" fmla="*/ 479 w 861"/>
                  <a:gd name="T25" fmla="*/ 12106 h 1857"/>
                  <a:gd name="T26" fmla="*/ 442 w 861"/>
                  <a:gd name="T27" fmla="*/ 11363 h 1857"/>
                  <a:gd name="T28" fmla="*/ 281 w 861"/>
                  <a:gd name="T29" fmla="*/ 10770 h 1857"/>
                  <a:gd name="T30" fmla="*/ 133 w 861"/>
                  <a:gd name="T31" fmla="*/ 10536 h 1857"/>
                  <a:gd name="T32" fmla="*/ 433 w 861"/>
                  <a:gd name="T33" fmla="*/ 9549 h 1857"/>
                  <a:gd name="T34" fmla="*/ 391 w 861"/>
                  <a:gd name="T35" fmla="*/ 9286 h 1857"/>
                  <a:gd name="T36" fmla="*/ 258 w 861"/>
                  <a:gd name="T37" fmla="*/ 8196 h 1857"/>
                  <a:gd name="T38" fmla="*/ 428 w 861"/>
                  <a:gd name="T39" fmla="*/ 8528 h 1857"/>
                  <a:gd name="T40" fmla="*/ 258 w 861"/>
                  <a:gd name="T41" fmla="*/ 7543 h 1857"/>
                  <a:gd name="T42" fmla="*/ 221 w 861"/>
                  <a:gd name="T43" fmla="*/ 6381 h 1857"/>
                  <a:gd name="T44" fmla="*/ 447 w 861"/>
                  <a:gd name="T45" fmla="*/ 5979 h 1857"/>
                  <a:gd name="T46" fmla="*/ 672 w 861"/>
                  <a:gd name="T47" fmla="*/ 5979 h 1857"/>
                  <a:gd name="T48" fmla="*/ 525 w 861"/>
                  <a:gd name="T49" fmla="*/ 6859 h 1857"/>
                  <a:gd name="T50" fmla="*/ 419 w 861"/>
                  <a:gd name="T51" fmla="*/ 5218 h 1857"/>
                  <a:gd name="T52" fmla="*/ 179 w 861"/>
                  <a:gd name="T53" fmla="*/ 5072 h 1857"/>
                  <a:gd name="T54" fmla="*/ 27 w 861"/>
                  <a:gd name="T55" fmla="*/ 4801 h 1857"/>
                  <a:gd name="T56" fmla="*/ 226 w 861"/>
                  <a:gd name="T57" fmla="*/ 4515 h 1857"/>
                  <a:gd name="T58" fmla="*/ 285 w 861"/>
                  <a:gd name="T59" fmla="*/ 4947 h 1857"/>
                  <a:gd name="T60" fmla="*/ 580 w 861"/>
                  <a:gd name="T61" fmla="*/ 5676 h 1857"/>
                  <a:gd name="T62" fmla="*/ 645 w 861"/>
                  <a:gd name="T63" fmla="*/ 5397 h 1857"/>
                  <a:gd name="T64" fmla="*/ 327 w 861"/>
                  <a:gd name="T65" fmla="*/ 3798 h 1857"/>
                  <a:gd name="T66" fmla="*/ 553 w 861"/>
                  <a:gd name="T67" fmla="*/ 3075 h 1857"/>
                  <a:gd name="T68" fmla="*/ 511 w 861"/>
                  <a:gd name="T69" fmla="*/ 2681 h 1857"/>
                  <a:gd name="T70" fmla="*/ 525 w 861"/>
                  <a:gd name="T71" fmla="*/ 1990 h 1857"/>
                  <a:gd name="T72" fmla="*/ 543 w 861"/>
                  <a:gd name="T73" fmla="*/ 1376 h 1857"/>
                  <a:gd name="T74" fmla="*/ 539 w 861"/>
                  <a:gd name="T75" fmla="*/ 1376 h 1857"/>
                  <a:gd name="T76" fmla="*/ 493 w 861"/>
                  <a:gd name="T77" fmla="*/ 1478 h 1857"/>
                  <a:gd name="T78" fmla="*/ 677 w 861"/>
                  <a:gd name="T79" fmla="*/ 2168 h 1857"/>
                  <a:gd name="T80" fmla="*/ 857 w 861"/>
                  <a:gd name="T81" fmla="*/ 3075 h 1857"/>
                  <a:gd name="T82" fmla="*/ 834 w 861"/>
                  <a:gd name="T83" fmla="*/ 2733 h 1857"/>
                  <a:gd name="T84" fmla="*/ 755 w 861"/>
                  <a:gd name="T85" fmla="*/ 1875 h 1857"/>
                  <a:gd name="T86" fmla="*/ 663 w 861"/>
                  <a:gd name="T87" fmla="*/ 547 h 1857"/>
                  <a:gd name="T88" fmla="*/ 67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p:spPr>
            <p:txBody>
              <a:bodyPr/>
              <a:lstStyle/>
              <a:p>
                <a:endParaRPr lang="en-US" dirty="0"/>
              </a:p>
            </p:txBody>
          </p:sp>
          <p:sp>
            <p:nvSpPr>
              <p:cNvPr id="147470" name="Line 17"/>
              <p:cNvSpPr>
                <a:spLocks noChangeShapeType="1"/>
              </p:cNvSpPr>
              <p:nvPr/>
            </p:nvSpPr>
            <p:spPr bwMode="auto">
              <a:xfrm flipV="1">
                <a:off x="2655" y="1411"/>
                <a:ext cx="105" cy="83"/>
              </a:xfrm>
              <a:prstGeom prst="line">
                <a:avLst/>
              </a:prstGeom>
              <a:noFill/>
              <a:ln w="38100">
                <a:solidFill>
                  <a:srgbClr val="4646C2"/>
                </a:solidFill>
                <a:round/>
                <a:headEnd/>
                <a:tailEnd type="arrow" w="lg" len="lg"/>
              </a:ln>
            </p:spPr>
            <p:txBody>
              <a:bodyPr/>
              <a:lstStyle/>
              <a:p>
                <a:endParaRPr lang="en-US" dirty="0"/>
              </a:p>
            </p:txBody>
          </p:sp>
        </p:grpSp>
      </p:grpSp>
      <p:sp>
        <p:nvSpPr>
          <p:cNvPr id="2" name="TextBox 1">
            <a:extLst>
              <a:ext uri="{FF2B5EF4-FFF2-40B4-BE49-F238E27FC236}">
                <a16:creationId xmlns:a16="http://schemas.microsoft.com/office/drawing/2014/main" id="{43318B66-0186-4D09-BC2B-A19E94F7AC86}"/>
              </a:ext>
            </a:extLst>
          </p:cNvPr>
          <p:cNvSpPr txBox="1"/>
          <p:nvPr/>
        </p:nvSpPr>
        <p:spPr bwMode="auto">
          <a:xfrm>
            <a:off x="10147544" y="329234"/>
            <a:ext cx="1801330" cy="556591"/>
          </a:xfrm>
          <a:prstGeom prst="rect">
            <a:avLst/>
          </a:prstGeom>
          <a:noFill/>
          <a:ln w="25400">
            <a:noFill/>
            <a:miter lim="800000"/>
            <a:headEnd/>
            <a:tailEnd/>
          </a:ln>
        </p:spPr>
        <p:txBody>
          <a:bodyPr wrap="square" rtlCol="0">
            <a:noAutofit/>
          </a:bodyPr>
          <a:lstStyle/>
          <a:p>
            <a:pPr algn="ctr"/>
            <a:r>
              <a:rPr lang="en-US" sz="1600" dirty="0">
                <a:solidFill>
                  <a:srgbClr val="000000"/>
                </a:solidFill>
                <a:latin typeface="Comic Sans MS" panose="030F0702030302020204" pitchFamily="66" charset="0"/>
              </a:rPr>
              <a:t>Bob Eisenberg</a:t>
            </a:r>
          </a:p>
          <a:p>
            <a:pPr algn="ctr"/>
            <a:r>
              <a:rPr lang="en-US" sz="1600" dirty="0">
                <a:solidFill>
                  <a:srgbClr val="000000"/>
                </a:solidFill>
                <a:latin typeface="Comic Sans MS" panose="030F0702030302020204" pitchFamily="66" charset="0"/>
              </a:rPr>
              <a:t>October 2019</a:t>
            </a:r>
          </a:p>
        </p:txBody>
      </p:sp>
      <p:grpSp>
        <p:nvGrpSpPr>
          <p:cNvPr id="4" name="Group 3">
            <a:extLst>
              <a:ext uri="{FF2B5EF4-FFF2-40B4-BE49-F238E27FC236}">
                <a16:creationId xmlns:a16="http://schemas.microsoft.com/office/drawing/2014/main" id="{FB37F994-09C0-457F-8C34-C4C642B4D20D}"/>
              </a:ext>
            </a:extLst>
          </p:cNvPr>
          <p:cNvGrpSpPr/>
          <p:nvPr/>
        </p:nvGrpSpPr>
        <p:grpSpPr>
          <a:xfrm>
            <a:off x="7197996" y="5326863"/>
            <a:ext cx="3245900" cy="754050"/>
            <a:chOff x="7197996" y="5326863"/>
            <a:chExt cx="3245900" cy="754050"/>
          </a:xfrm>
        </p:grpSpPr>
        <p:grpSp>
          <p:nvGrpSpPr>
            <p:cNvPr id="147463" name="Group 6"/>
            <p:cNvGrpSpPr>
              <a:grpSpLocks/>
            </p:cNvGrpSpPr>
            <p:nvPr>
              <p:custDataLst>
                <p:tags r:id="rId9"/>
              </p:custDataLst>
            </p:nvPr>
          </p:nvGrpSpPr>
          <p:grpSpPr bwMode="auto">
            <a:xfrm>
              <a:off x="7881776" y="5326863"/>
              <a:ext cx="2370300" cy="646113"/>
              <a:chOff x="2202" y="4132"/>
              <a:chExt cx="1031" cy="407"/>
            </a:xfrm>
          </p:grpSpPr>
          <p:sp>
            <p:nvSpPr>
              <p:cNvPr id="147473" name="Line 7"/>
              <p:cNvSpPr>
                <a:spLocks noChangeAspect="1" noChangeShapeType="1"/>
              </p:cNvSpPr>
              <p:nvPr/>
            </p:nvSpPr>
            <p:spPr bwMode="auto">
              <a:xfrm rot="-5400000">
                <a:off x="2717" y="3619"/>
                <a:ext cx="1" cy="1031"/>
              </a:xfrm>
              <a:prstGeom prst="line">
                <a:avLst/>
              </a:prstGeom>
              <a:noFill/>
              <a:ln w="19050">
                <a:solidFill>
                  <a:schemeClr val="tx1"/>
                </a:solidFill>
                <a:round/>
                <a:headEnd type="arrow" w="med" len="med"/>
                <a:tailEnd type="arrow" w="med" len="med"/>
              </a:ln>
            </p:spPr>
            <p:txBody>
              <a:bodyPr wrap="none" anchor="ctr"/>
              <a:lstStyle/>
              <a:p>
                <a:endParaRPr lang="en-US" dirty="0"/>
              </a:p>
            </p:txBody>
          </p:sp>
          <p:sp>
            <p:nvSpPr>
              <p:cNvPr id="147474" name="Text Box 8"/>
              <p:cNvSpPr txBox="1">
                <a:spLocks noChangeAspect="1" noChangeArrowheads="1"/>
              </p:cNvSpPr>
              <p:nvPr/>
            </p:nvSpPr>
            <p:spPr bwMode="auto">
              <a:xfrm>
                <a:off x="2480" y="4132"/>
                <a:ext cx="442" cy="407"/>
              </a:xfrm>
              <a:prstGeom prst="rect">
                <a:avLst/>
              </a:prstGeom>
              <a:noFill/>
              <a:ln w="9525">
                <a:noFill/>
                <a:miter lim="800000"/>
                <a:headEnd/>
                <a:tailEnd/>
              </a:ln>
            </p:spPr>
            <p:txBody>
              <a:bodyPr>
                <a:spAutoFit/>
              </a:bodyPr>
              <a:lstStyle/>
              <a:p>
                <a:pPr eaLnBrk="0" hangingPunct="0">
                  <a:spcBef>
                    <a:spcPct val="50000"/>
                  </a:spcBef>
                </a:pPr>
                <a:r>
                  <a:rPr lang="en-US" b="1" dirty="0">
                    <a:latin typeface="Times New Roman" pitchFamily="18" charset="0"/>
                  </a:rPr>
                  <a:t>~30 Å</a:t>
                </a:r>
              </a:p>
            </p:txBody>
          </p:sp>
        </p:grpSp>
        <p:sp>
          <p:nvSpPr>
            <p:cNvPr id="20" name="Rectangle 2">
              <a:extLst>
                <a:ext uri="{FF2B5EF4-FFF2-40B4-BE49-F238E27FC236}">
                  <a16:creationId xmlns:a16="http://schemas.microsoft.com/office/drawing/2014/main" id="{063004F8-D820-43B2-BAB4-EAE5A297AFB5}"/>
                </a:ext>
              </a:extLst>
            </p:cNvPr>
            <p:cNvSpPr>
              <a:spLocks noChangeArrowheads="1"/>
            </p:cNvSpPr>
            <p:nvPr/>
          </p:nvSpPr>
          <p:spPr bwMode="auto">
            <a:xfrm>
              <a:off x="7197996" y="5806286"/>
              <a:ext cx="3245900"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fontAlgn="base" hangingPunct="1">
                <a:spcBef>
                  <a:spcPct val="50000"/>
                </a:spcBef>
                <a:spcAft>
                  <a:spcPct val="0"/>
                </a:spcAft>
                <a:buFontTx/>
                <a:buNone/>
              </a:pPr>
              <a:r>
                <a:rPr lang="en-US" altLang="en-US" sz="1200" b="1" i="1" dirty="0">
                  <a:solidFill>
                    <a:srgbClr val="19194D"/>
                  </a:solidFill>
                </a:rPr>
                <a:t>Figure of ompF porin by Raimund Dutzler</a:t>
              </a:r>
            </a:p>
          </p:txBody>
        </p:sp>
      </p:gr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AutoShape 1">
            <a:extLst>
              <a:ext uri="{FF2B5EF4-FFF2-40B4-BE49-F238E27FC236}">
                <a16:creationId xmlns:a16="http://schemas.microsoft.com/office/drawing/2014/main" id="{D1950732-19CF-424B-AD45-9A8B830C8F99}"/>
              </a:ext>
            </a:extLst>
          </p:cNvPr>
          <p:cNvSpPr>
            <a:spLocks noChangeArrowheads="1"/>
          </p:cNvSpPr>
          <p:nvPr/>
        </p:nvSpPr>
        <p:spPr bwMode="auto">
          <a:xfrm>
            <a:off x="1907313" y="5452466"/>
            <a:ext cx="8262937" cy="504883"/>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pPr fontAlgn="base">
              <a:spcBef>
                <a:spcPct val="0"/>
              </a:spcBef>
              <a:spcAft>
                <a:spcPct val="0"/>
              </a:spcAft>
              <a:defRPr/>
            </a:pPr>
            <a:r>
              <a:rPr lang="en-US" altLang="en-US" sz="2000" b="1" i="1" baseline="-25000" dirty="0">
                <a:cs typeface="Arial" pitchFamily="34" charset="0"/>
              </a:rPr>
              <a:t>Individual activity coefficients of 1:1 electrolytes. Comparison of PF results with experimental data</a:t>
            </a:r>
            <a:r>
              <a:rPr lang="en-US" altLang="en-US" b="1" i="1" baseline="15000" dirty="0">
                <a:cs typeface="Arial" pitchFamily="34" charset="0"/>
              </a:rPr>
              <a:t>26</a:t>
            </a:r>
            <a:r>
              <a:rPr lang="en-US" altLang="en-US" sz="2000" b="1" i="1" baseline="-25000" dirty="0">
                <a:cs typeface="Arial" pitchFamily="34" charset="0"/>
              </a:rPr>
              <a:t> on </a:t>
            </a:r>
            <a:r>
              <a:rPr lang="en-US" altLang="en-US" sz="2000" b="1" i="1" baseline="-25000" dirty="0" err="1">
                <a:cs typeface="Arial" pitchFamily="34" charset="0"/>
              </a:rPr>
              <a:t>i</a:t>
            </a:r>
            <a:r>
              <a:rPr lang="en-US" altLang="en-US" sz="2000" b="1" i="1" baseline="-25000" dirty="0">
                <a:cs typeface="Arial" pitchFamily="34" charset="0"/>
              </a:rPr>
              <a:t> = Pos</a:t>
            </a:r>
            <a:r>
              <a:rPr lang="en-US" altLang="en-US" b="1" i="1" baseline="15000" dirty="0">
                <a:cs typeface="Arial" pitchFamily="34" charset="0"/>
              </a:rPr>
              <a:t>+</a:t>
            </a:r>
            <a:r>
              <a:rPr lang="en-US" altLang="en-US" sz="2000" b="1" i="1" baseline="-25000" dirty="0">
                <a:cs typeface="Arial" pitchFamily="34" charset="0"/>
              </a:rPr>
              <a:t> (cation) and Neg</a:t>
            </a:r>
            <a:r>
              <a:rPr lang="en-US" altLang="en-US" b="1" i="1" baseline="15000" dirty="0">
                <a:cs typeface="Arial" pitchFamily="34" charset="0"/>
              </a:rPr>
              <a:t>−</a:t>
            </a:r>
            <a:r>
              <a:rPr lang="en-US" altLang="en-US" sz="2000" b="1" i="1" baseline="-25000" dirty="0">
                <a:cs typeface="Arial" pitchFamily="34" charset="0"/>
              </a:rPr>
              <a:t> (anion) activity coefficients in various [</a:t>
            </a:r>
            <a:r>
              <a:rPr lang="en-US" altLang="en-US" sz="2000" b="1" i="1" baseline="-25000" dirty="0" err="1">
                <a:cs typeface="Arial" pitchFamily="34" charset="0"/>
              </a:rPr>
              <a:t>PosNeg</a:t>
            </a:r>
            <a:r>
              <a:rPr lang="en-US" altLang="en-US" sz="2000" b="1" i="1" baseline="-25000" dirty="0">
                <a:cs typeface="Arial" pitchFamily="34" charset="0"/>
              </a:rPr>
              <a:t>] from 0 to 1.6M</a:t>
            </a:r>
            <a:r>
              <a:rPr lang="en-US" altLang="en-US" sz="2000" i="1" baseline="-25000" dirty="0">
                <a:cs typeface="Arial" pitchFamily="34" charset="0"/>
              </a:rPr>
              <a:t>.</a:t>
            </a:r>
          </a:p>
        </p:txBody>
      </p:sp>
      <p:sp>
        <p:nvSpPr>
          <p:cNvPr id="3074" name="Text Box 2">
            <a:extLst>
              <a:ext uri="{FF2B5EF4-FFF2-40B4-BE49-F238E27FC236}">
                <a16:creationId xmlns:a16="http://schemas.microsoft.com/office/drawing/2014/main" id="{7BD262C1-9FE9-4B0D-899D-DDA18197E03F}"/>
              </a:ext>
            </a:extLst>
          </p:cNvPr>
          <p:cNvSpPr txBox="1">
            <a:spLocks noChangeArrowheads="1"/>
          </p:cNvSpPr>
          <p:nvPr/>
        </p:nvSpPr>
        <p:spPr bwMode="auto">
          <a:xfrm>
            <a:off x="2106789" y="6071590"/>
            <a:ext cx="8640763"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defRPr/>
            </a:pPr>
            <a:r>
              <a:rPr lang="en-US" altLang="en-US" sz="1000" dirty="0">
                <a:cs typeface="Arial" pitchFamily="34" charset="0"/>
              </a:rPr>
              <a:t>Published in: Jinn-Liang Liu; Bob Eisenberg; </a:t>
            </a:r>
            <a:r>
              <a:rPr lang="en-US" altLang="en-US" sz="1000" i="1" dirty="0">
                <a:cs typeface="Arial" pitchFamily="34" charset="0"/>
              </a:rPr>
              <a:t>J. Chem. Phys.</a:t>
            </a:r>
            <a:r>
              <a:rPr lang="en-US" altLang="en-US" sz="1000" dirty="0">
                <a:cs typeface="Arial" pitchFamily="34" charset="0"/>
              </a:rPr>
              <a:t> </a:t>
            </a:r>
            <a:r>
              <a:rPr lang="en-US" altLang="en-US" sz="1000" b="1" dirty="0">
                <a:cs typeface="Arial" pitchFamily="34" charset="0"/>
              </a:rPr>
              <a:t> 148,</a:t>
            </a:r>
            <a:r>
              <a:rPr lang="en-US" altLang="en-US" sz="1000" dirty="0">
                <a:cs typeface="Arial" pitchFamily="34" charset="0"/>
              </a:rPr>
              <a:t> 054501 (2018)</a:t>
            </a:r>
          </a:p>
          <a:p>
            <a:pPr algn="ctr" fontAlgn="base">
              <a:spcBef>
                <a:spcPct val="0"/>
              </a:spcBef>
              <a:spcAft>
                <a:spcPct val="0"/>
              </a:spcAft>
              <a:defRPr/>
            </a:pPr>
            <a:r>
              <a:rPr lang="en-US" altLang="en-US" sz="1000" dirty="0">
                <a:cs typeface="Arial" pitchFamily="34" charset="0"/>
              </a:rPr>
              <a:t>DOI: 10.1063/1.5021508</a:t>
            </a:r>
          </a:p>
          <a:p>
            <a:pPr algn="ctr" fontAlgn="base">
              <a:spcBef>
                <a:spcPct val="0"/>
              </a:spcBef>
              <a:spcAft>
                <a:spcPct val="0"/>
              </a:spcAft>
              <a:defRPr/>
            </a:pPr>
            <a:r>
              <a:rPr lang="en-US" altLang="en-US" sz="1000" dirty="0">
                <a:cs typeface="Arial" pitchFamily="34" charset="0"/>
              </a:rPr>
              <a:t>Copyright © 2018 Author(s)</a:t>
            </a:r>
          </a:p>
        </p:txBody>
      </p:sp>
      <p:grpSp>
        <p:nvGrpSpPr>
          <p:cNvPr id="13" name="Group 12">
            <a:extLst>
              <a:ext uri="{FF2B5EF4-FFF2-40B4-BE49-F238E27FC236}">
                <a16:creationId xmlns:a16="http://schemas.microsoft.com/office/drawing/2014/main" id="{24E47297-EF44-44B1-8444-4B0783F61775}"/>
              </a:ext>
            </a:extLst>
          </p:cNvPr>
          <p:cNvGrpSpPr/>
          <p:nvPr/>
        </p:nvGrpSpPr>
        <p:grpSpPr>
          <a:xfrm>
            <a:off x="1792710" y="299820"/>
            <a:ext cx="7277792" cy="4890527"/>
            <a:chOff x="1839063" y="481014"/>
            <a:chExt cx="7277792" cy="4890527"/>
          </a:xfrm>
        </p:grpSpPr>
        <p:grpSp>
          <p:nvGrpSpPr>
            <p:cNvPr id="11" name="Group 10">
              <a:extLst>
                <a:ext uri="{FF2B5EF4-FFF2-40B4-BE49-F238E27FC236}">
                  <a16:creationId xmlns:a16="http://schemas.microsoft.com/office/drawing/2014/main" id="{B142A51D-11FA-48A2-86A4-B57033BB7F79}"/>
                </a:ext>
              </a:extLst>
            </p:cNvPr>
            <p:cNvGrpSpPr/>
            <p:nvPr/>
          </p:nvGrpSpPr>
          <p:grpSpPr>
            <a:xfrm>
              <a:off x="3299153" y="481014"/>
              <a:ext cx="5817702" cy="4890527"/>
              <a:chOff x="3299153" y="481014"/>
              <a:chExt cx="5817702" cy="4890527"/>
            </a:xfrm>
          </p:grpSpPr>
          <p:grpSp>
            <p:nvGrpSpPr>
              <p:cNvPr id="3" name="Group 2">
                <a:extLst>
                  <a:ext uri="{FF2B5EF4-FFF2-40B4-BE49-F238E27FC236}">
                    <a16:creationId xmlns:a16="http://schemas.microsoft.com/office/drawing/2014/main" id="{1D91D6CD-F53E-497A-947A-D1F51775CDE7}"/>
                  </a:ext>
                </a:extLst>
              </p:cNvPr>
              <p:cNvGrpSpPr/>
              <p:nvPr/>
            </p:nvGrpSpPr>
            <p:grpSpPr>
              <a:xfrm>
                <a:off x="3544343" y="1019271"/>
                <a:ext cx="5070475" cy="4342745"/>
                <a:chOff x="2115344" y="600075"/>
                <a:chExt cx="5070475" cy="4342745"/>
              </a:xfrm>
            </p:grpSpPr>
            <p:pic>
              <p:nvPicPr>
                <p:cNvPr id="3075" name="Picture 3">
                  <a:extLst>
                    <a:ext uri="{FF2B5EF4-FFF2-40B4-BE49-F238E27FC236}">
                      <a16:creationId xmlns:a16="http://schemas.microsoft.com/office/drawing/2014/main" id="{F25A00B1-596D-40BE-ABFC-8FF0A79087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5344" y="600075"/>
                  <a:ext cx="5065712" cy="381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7">
                  <a:extLst>
                    <a:ext uri="{FF2B5EF4-FFF2-40B4-BE49-F238E27FC236}">
                      <a16:creationId xmlns:a16="http://schemas.microsoft.com/office/drawing/2014/main" id="{8120EC5C-418E-4DC9-A683-0CF460743C74}"/>
                    </a:ext>
                  </a:extLst>
                </p:cNvPr>
                <p:cNvSpPr/>
                <p:nvPr/>
              </p:nvSpPr>
              <p:spPr bwMode="auto">
                <a:xfrm>
                  <a:off x="2115344" y="4419600"/>
                  <a:ext cx="5070475" cy="52322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fontAlgn="base" hangingPunct="0">
                    <a:spcBef>
                      <a:spcPct val="50000"/>
                    </a:spcBef>
                    <a:spcAft>
                      <a:spcPct val="0"/>
                    </a:spcAft>
                    <a:defRPr/>
                  </a:pPr>
                  <a:endParaRPr lang="en-US" sz="1600">
                    <a:solidFill>
                      <a:srgbClr val="000000"/>
                    </a:solidFill>
                    <a:latin typeface="Arial" charset="0"/>
                    <a:cs typeface="Arial" charset="0"/>
                  </a:endParaRPr>
                </a:p>
              </p:txBody>
            </p:sp>
          </p:grpSp>
          <p:grpSp>
            <p:nvGrpSpPr>
              <p:cNvPr id="4" name="Group 3">
                <a:extLst>
                  <a:ext uri="{FF2B5EF4-FFF2-40B4-BE49-F238E27FC236}">
                    <a16:creationId xmlns:a16="http://schemas.microsoft.com/office/drawing/2014/main" id="{B9D5C4FB-07D4-4739-8666-44153DF4ABE3}"/>
                  </a:ext>
                </a:extLst>
              </p:cNvPr>
              <p:cNvGrpSpPr/>
              <p:nvPr/>
            </p:nvGrpSpPr>
            <p:grpSpPr>
              <a:xfrm>
                <a:off x="3299153" y="481014"/>
                <a:ext cx="5817702" cy="4890527"/>
                <a:chOff x="1775153" y="481013"/>
                <a:chExt cx="5817702" cy="4890527"/>
              </a:xfrm>
            </p:grpSpPr>
            <p:sp>
              <p:nvSpPr>
                <p:cNvPr id="2" name="Rectangle 1">
                  <a:extLst>
                    <a:ext uri="{FF2B5EF4-FFF2-40B4-BE49-F238E27FC236}">
                      <a16:creationId xmlns:a16="http://schemas.microsoft.com/office/drawing/2014/main" id="{0D9D2A54-1809-4284-A680-78933D96291E}"/>
                    </a:ext>
                  </a:extLst>
                </p:cNvPr>
                <p:cNvSpPr/>
                <p:nvPr/>
              </p:nvSpPr>
              <p:spPr bwMode="auto">
                <a:xfrm>
                  <a:off x="2115344" y="490538"/>
                  <a:ext cx="5065712" cy="52322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fontAlgn="base" hangingPunct="0">
                    <a:spcBef>
                      <a:spcPct val="50000"/>
                    </a:spcBef>
                    <a:spcAft>
                      <a:spcPct val="0"/>
                    </a:spcAft>
                    <a:defRPr/>
                  </a:pPr>
                  <a:endParaRPr lang="en-US" sz="1600">
                    <a:solidFill>
                      <a:srgbClr val="000000"/>
                    </a:solidFill>
                    <a:latin typeface="Arial" charset="0"/>
                    <a:cs typeface="Arial" charset="0"/>
                  </a:endParaRPr>
                </a:p>
              </p:txBody>
            </p:sp>
            <p:sp>
              <p:nvSpPr>
                <p:cNvPr id="6" name="Rectangle 5">
                  <a:extLst>
                    <a:ext uri="{FF2B5EF4-FFF2-40B4-BE49-F238E27FC236}">
                      <a16:creationId xmlns:a16="http://schemas.microsoft.com/office/drawing/2014/main" id="{74836937-2AF2-43D6-8932-B36110702058}"/>
                    </a:ext>
                  </a:extLst>
                </p:cNvPr>
                <p:cNvSpPr/>
                <p:nvPr/>
              </p:nvSpPr>
              <p:spPr bwMode="auto">
                <a:xfrm rot="5400000">
                  <a:off x="-403738" y="2659904"/>
                  <a:ext cx="4881002" cy="52322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fontAlgn="base" hangingPunct="0">
                    <a:spcBef>
                      <a:spcPct val="50000"/>
                    </a:spcBef>
                    <a:spcAft>
                      <a:spcPct val="0"/>
                    </a:spcAft>
                    <a:defRPr/>
                  </a:pPr>
                  <a:endParaRPr lang="en-US" sz="1600">
                    <a:solidFill>
                      <a:srgbClr val="000000"/>
                    </a:solidFill>
                    <a:latin typeface="Arial" charset="0"/>
                    <a:cs typeface="Arial" charset="0"/>
                  </a:endParaRPr>
                </a:p>
              </p:txBody>
            </p:sp>
            <p:sp>
              <p:nvSpPr>
                <p:cNvPr id="10" name="Rectangle 9">
                  <a:extLst>
                    <a:ext uri="{FF2B5EF4-FFF2-40B4-BE49-F238E27FC236}">
                      <a16:creationId xmlns:a16="http://schemas.microsoft.com/office/drawing/2014/main" id="{CBE8693B-9923-42A4-8ABB-B34D4F5AB724}"/>
                    </a:ext>
                  </a:extLst>
                </p:cNvPr>
                <p:cNvSpPr/>
                <p:nvPr/>
              </p:nvSpPr>
              <p:spPr bwMode="auto">
                <a:xfrm rot="5400000">
                  <a:off x="4890744" y="2669429"/>
                  <a:ext cx="4881002" cy="52322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fontAlgn="base" hangingPunct="0">
                    <a:spcBef>
                      <a:spcPct val="50000"/>
                    </a:spcBef>
                    <a:spcAft>
                      <a:spcPct val="0"/>
                    </a:spcAft>
                    <a:defRPr/>
                  </a:pPr>
                  <a:endParaRPr lang="en-US" sz="1600">
                    <a:solidFill>
                      <a:srgbClr val="000000"/>
                    </a:solidFill>
                    <a:latin typeface="Arial" charset="0"/>
                    <a:cs typeface="Arial" charset="0"/>
                  </a:endParaRPr>
                </a:p>
              </p:txBody>
            </p:sp>
          </p:grpSp>
        </p:grpSp>
        <p:sp>
          <p:nvSpPr>
            <p:cNvPr id="7" name="TextBox 6">
              <a:extLst>
                <a:ext uri="{FF2B5EF4-FFF2-40B4-BE49-F238E27FC236}">
                  <a16:creationId xmlns:a16="http://schemas.microsoft.com/office/drawing/2014/main" id="{BF6FC33F-9295-453B-A389-DBDD475E0130}"/>
                </a:ext>
              </a:extLst>
            </p:cNvPr>
            <p:cNvSpPr txBox="1"/>
            <p:nvPr/>
          </p:nvSpPr>
          <p:spPr bwMode="auto">
            <a:xfrm>
              <a:off x="1894449" y="3096728"/>
              <a:ext cx="990609" cy="400110"/>
            </a:xfrm>
            <a:prstGeom prst="rect">
              <a:avLst/>
            </a:prstGeom>
            <a:blipFill>
              <a:blip r:embed="rId4"/>
              <a:tile tx="0" ty="0" sx="100000" sy="100000" flip="none" algn="tl"/>
            </a:blipFill>
            <a:ln w="28575">
              <a:solidFill>
                <a:srgbClr val="0070C0"/>
              </a:solidFill>
              <a:miter lim="800000"/>
              <a:headEnd/>
              <a:tailEnd/>
            </a:ln>
          </p:spPr>
          <p:txBody>
            <a:bodyPr wrap="square" rtlCol="0">
              <a:spAutoFit/>
            </a:bodyPr>
            <a:lstStyle/>
            <a:p>
              <a:pPr algn="ctr"/>
              <a:r>
                <a:rPr lang="en-US" sz="2000" b="1" dirty="0" err="1">
                  <a:solidFill>
                    <a:srgbClr val="000000"/>
                  </a:solidFill>
                </a:rPr>
                <a:t>KCl</a:t>
              </a:r>
              <a:endParaRPr lang="en-US" sz="2000" b="1" dirty="0">
                <a:solidFill>
                  <a:srgbClr val="000000"/>
                </a:solidFill>
              </a:endParaRPr>
            </a:p>
          </p:txBody>
        </p:sp>
        <p:sp>
          <p:nvSpPr>
            <p:cNvPr id="9" name="Freeform: Shape 8">
              <a:extLst>
                <a:ext uri="{FF2B5EF4-FFF2-40B4-BE49-F238E27FC236}">
                  <a16:creationId xmlns:a16="http://schemas.microsoft.com/office/drawing/2014/main" id="{9C44441F-4D0A-4382-A74D-E67239F54E6B}"/>
                </a:ext>
              </a:extLst>
            </p:cNvPr>
            <p:cNvSpPr/>
            <p:nvPr/>
          </p:nvSpPr>
          <p:spPr bwMode="auto">
            <a:xfrm>
              <a:off x="1839063" y="3496838"/>
              <a:ext cx="3704017" cy="523220"/>
            </a:xfrm>
            <a:custGeom>
              <a:avLst/>
              <a:gdLst>
                <a:gd name="connsiteX0" fmla="*/ 447702 w 3557590"/>
                <a:gd name="connsiteY0" fmla="*/ 0 h 250648"/>
                <a:gd name="connsiteX1" fmla="*/ 262037 w 3557590"/>
                <a:gd name="connsiteY1" fmla="*/ 176382 h 250648"/>
                <a:gd name="connsiteX2" fmla="*/ 3557590 w 3557590"/>
                <a:gd name="connsiteY2" fmla="*/ 250648 h 250648"/>
              </a:gdLst>
              <a:ahLst/>
              <a:cxnLst>
                <a:cxn ang="0">
                  <a:pos x="connsiteX0" y="connsiteY0"/>
                </a:cxn>
                <a:cxn ang="0">
                  <a:pos x="connsiteX1" y="connsiteY1"/>
                </a:cxn>
                <a:cxn ang="0">
                  <a:pos x="connsiteX2" y="connsiteY2"/>
                </a:cxn>
              </a:cxnLst>
              <a:rect l="l" t="t" r="r" b="b"/>
              <a:pathLst>
                <a:path w="3557590" h="250648">
                  <a:moveTo>
                    <a:pt x="447702" y="0"/>
                  </a:moveTo>
                  <a:cubicBezTo>
                    <a:pt x="95712" y="67303"/>
                    <a:pt x="-256278" y="134607"/>
                    <a:pt x="262037" y="176382"/>
                  </a:cubicBezTo>
                  <a:cubicBezTo>
                    <a:pt x="780352" y="218157"/>
                    <a:pt x="2168971" y="234402"/>
                    <a:pt x="3557590" y="250648"/>
                  </a:cubicBezTo>
                </a:path>
              </a:pathLst>
            </a:custGeom>
            <a:noFill/>
            <a:ln w="25400" cap="flat" cmpd="sng" algn="ctr">
              <a:solidFill>
                <a:srgbClr val="0070C0"/>
              </a:solidFill>
              <a:prstDash val="solid"/>
              <a:round/>
              <a:headEnd type="none" w="med" len="med"/>
              <a:tailEnd type="arrow" w="lg" len="med"/>
            </a:ln>
            <a:effectLst/>
          </p:spPr>
          <p:txBody>
            <a:bodyPr vert="horz" wrap="square" lIns="91440" tIns="137160" rIns="91440" bIns="137160" numCol="1" rtlCol="0" anchor="t" anchorCtr="0" compatLnSpc="1">
              <a:prstTxWarp prst="textNoShape">
                <a:avLst/>
              </a:prstTxWarp>
              <a:spAutoFit/>
            </a:bodyPr>
            <a:lstStyle/>
            <a:p>
              <a:pPr algn="ctr" eaLnBrk="0" fontAlgn="base" hangingPunct="0">
                <a:spcBef>
                  <a:spcPct val="50000"/>
                </a:spcBef>
                <a:spcAft>
                  <a:spcPct val="0"/>
                </a:spcAft>
              </a:pPr>
              <a:endParaRPr lang="en-US" sz="1600">
                <a:latin typeface="Arial" charset="0"/>
                <a:cs typeface="Arial" charset="0"/>
              </a:endParaRPr>
            </a:p>
          </p:txBody>
        </p:sp>
        <p:sp>
          <p:nvSpPr>
            <p:cNvPr id="5" name="Oval 4">
              <a:extLst>
                <a:ext uri="{FF2B5EF4-FFF2-40B4-BE49-F238E27FC236}">
                  <a16:creationId xmlns:a16="http://schemas.microsoft.com/office/drawing/2014/main" id="{586CDEEC-F579-418D-BDFA-7478E7F65421}"/>
                </a:ext>
              </a:extLst>
            </p:cNvPr>
            <p:cNvSpPr/>
            <p:nvPr/>
          </p:nvSpPr>
          <p:spPr bwMode="auto">
            <a:xfrm>
              <a:off x="5506960" y="3652185"/>
              <a:ext cx="2028825" cy="735747"/>
            </a:xfrm>
            <a:prstGeom prst="ellipse">
              <a:avLst/>
            </a:prstGeom>
            <a:blipFill dpi="0" rotWithShape="1">
              <a:blip r:embed="rId4">
                <a:alphaModFix amt="46000"/>
              </a:blip>
              <a:srcRect/>
              <a:tile tx="0" ty="0" sx="100000" sy="100000" flip="none" algn="tl"/>
            </a:blipFill>
            <a:ln w="15875" cap="flat" cmpd="sng" algn="ctr">
              <a:solidFill>
                <a:srgbClr val="0070C0"/>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fontAlgn="base" hangingPunct="0">
                <a:spcBef>
                  <a:spcPct val="50000"/>
                </a:spcBef>
                <a:spcAft>
                  <a:spcPct val="0"/>
                </a:spcAft>
                <a:defRPr/>
              </a:pPr>
              <a:endParaRPr lang="en-US" sz="1600">
                <a:solidFill>
                  <a:srgbClr val="000000"/>
                </a:solidFill>
                <a:latin typeface="Arial" charset="0"/>
                <a:cs typeface="Arial" charset="0"/>
              </a:endParaRPr>
            </a:p>
          </p:txBody>
        </p:sp>
      </p:grpSp>
      <p:sp>
        <p:nvSpPr>
          <p:cNvPr id="14" name="Rectangle 13">
            <a:extLst>
              <a:ext uri="{FF2B5EF4-FFF2-40B4-BE49-F238E27FC236}">
                <a16:creationId xmlns:a16="http://schemas.microsoft.com/office/drawing/2014/main" id="{2DEA88F8-7435-4551-BA53-70B07D6336B4}"/>
              </a:ext>
            </a:extLst>
          </p:cNvPr>
          <p:cNvSpPr/>
          <p:nvPr/>
        </p:nvSpPr>
        <p:spPr>
          <a:xfrm>
            <a:off x="9240918" y="309345"/>
            <a:ext cx="2751628" cy="1569660"/>
          </a:xfrm>
          <a:prstGeom prst="rect">
            <a:avLst/>
          </a:prstGeom>
        </p:spPr>
        <p:txBody>
          <a:bodyPr wrap="square">
            <a:spAutoFit/>
          </a:bodyPr>
          <a:lstStyle/>
          <a:p>
            <a:pPr algn="ctr">
              <a:defRPr/>
            </a:pPr>
            <a:r>
              <a:rPr lang="en-US" sz="2000" b="1" kern="0" dirty="0">
                <a:solidFill>
                  <a:sysClr val="windowText" lastClr="000000"/>
                </a:solidFill>
                <a:latin typeface="Arial Black" panose="020B0A04020102020204" pitchFamily="34" charset="0"/>
              </a:rPr>
              <a:t>Activity Coefficients</a:t>
            </a:r>
            <a:br>
              <a:rPr lang="en-US" sz="2000" b="1" kern="0" dirty="0">
                <a:solidFill>
                  <a:sysClr val="windowText" lastClr="000000"/>
                </a:solidFill>
                <a:latin typeface="Arial Black" panose="020B0A04020102020204" pitchFamily="34" charset="0"/>
              </a:rPr>
            </a:br>
            <a:r>
              <a:rPr lang="en-US" sz="2000" b="1" kern="0" dirty="0">
                <a:solidFill>
                  <a:sysClr val="windowText" lastClr="000000"/>
                </a:solidFill>
                <a:latin typeface="Arial Black" panose="020B0A04020102020204" pitchFamily="34" charset="0"/>
              </a:rPr>
              <a:t>K</a:t>
            </a:r>
            <a:r>
              <a:rPr lang="en-US" sz="2000" b="1" kern="0" baseline="30000" dirty="0">
                <a:solidFill>
                  <a:sysClr val="windowText" lastClr="000000"/>
                </a:solidFill>
                <a:latin typeface="Arial Black" panose="020B0A04020102020204" pitchFamily="34" charset="0"/>
              </a:rPr>
              <a:t>+ </a:t>
            </a:r>
            <a:r>
              <a:rPr lang="en-US" sz="2000" b="1" kern="0" dirty="0">
                <a:solidFill>
                  <a:sysClr val="windowText" lastClr="000000"/>
                </a:solidFill>
                <a:latin typeface="Arial Black" panose="020B0A04020102020204" pitchFamily="34" charset="0"/>
              </a:rPr>
              <a:t>Cl</a:t>
            </a:r>
            <a:r>
              <a:rPr lang="en-US" sz="2000" b="1" kern="0" baseline="30000" dirty="0">
                <a:solidFill>
                  <a:sysClr val="windowText" lastClr="000000"/>
                </a:solidFill>
                <a:latin typeface="Arial Black" panose="020B0A04020102020204" pitchFamily="34" charset="0"/>
              </a:rPr>
              <a:t>-</a:t>
            </a:r>
            <a:r>
              <a:rPr lang="en-US" sz="2000" b="1" kern="0" dirty="0">
                <a:solidFill>
                  <a:sysClr val="windowText" lastClr="000000"/>
                </a:solidFill>
                <a:latin typeface="Arial Black" panose="020B0A04020102020204" pitchFamily="34" charset="0"/>
              </a:rPr>
              <a:t> </a:t>
            </a:r>
            <a:br>
              <a:rPr lang="en-US" sz="2000" b="1" kern="0" dirty="0">
                <a:solidFill>
                  <a:sysClr val="windowText" lastClr="000000"/>
                </a:solidFill>
                <a:latin typeface="Arial Black" panose="020B0A04020102020204" pitchFamily="34" charset="0"/>
              </a:rPr>
            </a:br>
            <a:r>
              <a:rPr lang="en-US" b="1" kern="0" dirty="0">
                <a:solidFill>
                  <a:sysClr val="windowText" lastClr="000000"/>
                </a:solidFill>
              </a:rPr>
              <a:t>‘normalized’ free energy per mole</a:t>
            </a:r>
          </a:p>
        </p:txBody>
      </p:sp>
      <p:sp>
        <p:nvSpPr>
          <p:cNvPr id="18" name="Rectangle 17">
            <a:extLst>
              <a:ext uri="{FF2B5EF4-FFF2-40B4-BE49-F238E27FC236}">
                <a16:creationId xmlns:a16="http://schemas.microsoft.com/office/drawing/2014/main" id="{9F5DAB6F-07FE-40F7-A46B-F24C0ABAD839}"/>
              </a:ext>
            </a:extLst>
          </p:cNvPr>
          <p:cNvSpPr/>
          <p:nvPr/>
        </p:nvSpPr>
        <p:spPr>
          <a:xfrm>
            <a:off x="87077" y="204701"/>
            <a:ext cx="2751628" cy="1569660"/>
          </a:xfrm>
          <a:prstGeom prst="rect">
            <a:avLst/>
          </a:prstGeom>
        </p:spPr>
        <p:txBody>
          <a:bodyPr wrap="square">
            <a:spAutoFit/>
          </a:bodyPr>
          <a:lstStyle/>
          <a:p>
            <a:pPr algn="ctr">
              <a:defRPr/>
            </a:pPr>
            <a:r>
              <a:rPr lang="en-US" sz="2000" b="1" kern="0" dirty="0">
                <a:solidFill>
                  <a:sysClr val="windowText" lastClr="000000"/>
                </a:solidFill>
                <a:latin typeface="Arial Black" panose="020B0A04020102020204" pitchFamily="34" charset="0"/>
              </a:rPr>
              <a:t>Activity Coefficients</a:t>
            </a:r>
            <a:br>
              <a:rPr lang="en-US" sz="2000" b="1" kern="0" dirty="0">
                <a:solidFill>
                  <a:sysClr val="windowText" lastClr="000000"/>
                </a:solidFill>
                <a:latin typeface="Arial Black" panose="020B0A04020102020204" pitchFamily="34" charset="0"/>
              </a:rPr>
            </a:br>
            <a:r>
              <a:rPr lang="en-US" sz="2000" b="1" kern="0" dirty="0">
                <a:solidFill>
                  <a:sysClr val="windowText" lastClr="000000"/>
                </a:solidFill>
                <a:latin typeface="Arial Black" panose="020B0A04020102020204" pitchFamily="34" charset="0"/>
              </a:rPr>
              <a:t>K</a:t>
            </a:r>
            <a:r>
              <a:rPr lang="en-US" sz="2000" b="1" kern="0" baseline="30000" dirty="0">
                <a:solidFill>
                  <a:sysClr val="windowText" lastClr="000000"/>
                </a:solidFill>
                <a:latin typeface="Arial Black" panose="020B0A04020102020204" pitchFamily="34" charset="0"/>
              </a:rPr>
              <a:t>+ </a:t>
            </a:r>
            <a:r>
              <a:rPr lang="en-US" sz="2000" b="1" kern="0" dirty="0">
                <a:solidFill>
                  <a:sysClr val="windowText" lastClr="000000"/>
                </a:solidFill>
                <a:latin typeface="Arial Black" panose="020B0A04020102020204" pitchFamily="34" charset="0"/>
              </a:rPr>
              <a:t>Cl</a:t>
            </a:r>
            <a:r>
              <a:rPr lang="en-US" sz="2000" b="1" kern="0" baseline="30000" dirty="0">
                <a:solidFill>
                  <a:sysClr val="windowText" lastClr="000000"/>
                </a:solidFill>
                <a:latin typeface="Arial Black" panose="020B0A04020102020204" pitchFamily="34" charset="0"/>
              </a:rPr>
              <a:t>-</a:t>
            </a:r>
            <a:r>
              <a:rPr lang="en-US" sz="2000" b="1" kern="0" dirty="0">
                <a:solidFill>
                  <a:sysClr val="windowText" lastClr="000000"/>
                </a:solidFill>
                <a:latin typeface="Arial Black" panose="020B0A04020102020204" pitchFamily="34" charset="0"/>
              </a:rPr>
              <a:t> </a:t>
            </a:r>
            <a:br>
              <a:rPr lang="en-US" sz="2000" b="1" kern="0" dirty="0">
                <a:solidFill>
                  <a:sysClr val="windowText" lastClr="000000"/>
                </a:solidFill>
                <a:latin typeface="Arial Black" panose="020B0A04020102020204" pitchFamily="34" charset="0"/>
              </a:rPr>
            </a:br>
            <a:r>
              <a:rPr lang="en-US" b="1" kern="0" dirty="0">
                <a:solidFill>
                  <a:sysClr val="windowText" lastClr="000000"/>
                </a:solidFill>
              </a:rPr>
              <a:t>‘normalized’ free energy per mole</a:t>
            </a:r>
          </a:p>
        </p:txBody>
      </p:sp>
    </p:spTree>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890913" y="6422869"/>
            <a:ext cx="535102" cy="549697"/>
          </a:xfrm>
        </p:spPr>
        <p:txBody>
          <a:bodyPr/>
          <a:lstStyle/>
          <a:p>
            <a:pPr eaLnBrk="1" hangingPunct="1">
              <a:spcBef>
                <a:spcPts val="0"/>
              </a:spcBef>
              <a:defRPr/>
            </a:pPr>
            <a:fld id="{E992E85B-D96E-4C64-8DCC-FF1FED9104FA}" type="slidenum">
              <a:rPr lang="en-US" sz="1800" kern="0">
                <a:solidFill>
                  <a:srgbClr val="2A2A82"/>
                </a:solidFill>
              </a:rPr>
              <a:pPr eaLnBrk="1" hangingPunct="1">
                <a:spcBef>
                  <a:spcPts val="0"/>
                </a:spcBef>
                <a:defRPr/>
              </a:pPr>
              <a:t>31</a:t>
            </a:fld>
            <a:endParaRPr lang="en-US" sz="1800" kern="0" dirty="0">
              <a:solidFill>
                <a:srgbClr val="2A2A82"/>
              </a:solidFill>
            </a:endParaRPr>
          </a:p>
        </p:txBody>
      </p:sp>
      <p:sp>
        <p:nvSpPr>
          <p:cNvPr id="11" name="TextBox 10"/>
          <p:cNvSpPr txBox="1"/>
          <p:nvPr/>
        </p:nvSpPr>
        <p:spPr>
          <a:xfrm>
            <a:off x="2111345" y="1490314"/>
            <a:ext cx="7633820" cy="4801314"/>
          </a:xfrm>
          <a:prstGeom prst="rect">
            <a:avLst/>
          </a:prstGeom>
          <a:noFill/>
        </p:spPr>
        <p:txBody>
          <a:bodyPr wrap="none" rtlCol="0">
            <a:spAutoFit/>
          </a:bodyPr>
          <a:lstStyle/>
          <a:p>
            <a:pPr algn="ctr">
              <a:defRPr/>
            </a:pPr>
            <a:r>
              <a:rPr lang="en-US" sz="3200" kern="0" dirty="0">
                <a:solidFill>
                  <a:srgbClr val="2D2D8A">
                    <a:lumMod val="75000"/>
                  </a:srgbClr>
                </a:solidFill>
                <a:latin typeface="Arial Black" panose="020B0A04020102020204" pitchFamily="34" charset="0"/>
                <a:cs typeface="Arial" pitchFamily="34" charset="0"/>
              </a:rPr>
              <a:t>Why are the fits so good?</a:t>
            </a:r>
          </a:p>
          <a:p>
            <a:pPr algn="ctr">
              <a:defRPr/>
            </a:pPr>
            <a:endParaRPr lang="en-US" sz="2800" kern="0" dirty="0">
              <a:solidFill>
                <a:srgbClr val="2D2D8A">
                  <a:lumMod val="75000"/>
                </a:srgbClr>
              </a:solidFill>
              <a:latin typeface="Arial Black" panose="020B0A04020102020204" pitchFamily="34" charset="0"/>
              <a:cs typeface="Arial" pitchFamily="34" charset="0"/>
            </a:endParaRPr>
          </a:p>
          <a:p>
            <a:pPr algn="ctr">
              <a:defRPr/>
            </a:pPr>
            <a:endParaRPr lang="en-US" sz="2800" kern="0" dirty="0">
              <a:solidFill>
                <a:srgbClr val="2D2D8A">
                  <a:lumMod val="75000"/>
                </a:srgbClr>
              </a:solidFill>
              <a:latin typeface="Arial Black" panose="020B0A04020102020204" pitchFamily="34" charset="0"/>
              <a:cs typeface="Arial" pitchFamily="34" charset="0"/>
            </a:endParaRPr>
          </a:p>
          <a:p>
            <a:pPr algn="ctr">
              <a:defRPr/>
            </a:pPr>
            <a:endParaRPr lang="en-US" sz="2800" kern="0" dirty="0">
              <a:solidFill>
                <a:srgbClr val="2D2D8A">
                  <a:lumMod val="75000"/>
                </a:srgbClr>
              </a:solidFill>
              <a:latin typeface="Arial" pitchFamily="34" charset="0"/>
              <a:cs typeface="Arial" pitchFamily="34" charset="0"/>
            </a:endParaRPr>
          </a:p>
          <a:p>
            <a:pPr algn="ctr">
              <a:defRPr/>
            </a:pPr>
            <a:r>
              <a:rPr lang="en-US" sz="2800" b="1" kern="0" dirty="0">
                <a:solidFill>
                  <a:srgbClr val="2D2D8A">
                    <a:lumMod val="75000"/>
                  </a:srgbClr>
                </a:solidFill>
                <a:latin typeface="Arial" pitchFamily="34" charset="0"/>
                <a:cs typeface="Arial" pitchFamily="34" charset="0"/>
              </a:rPr>
              <a:t>Not sure, </a:t>
            </a:r>
          </a:p>
          <a:p>
            <a:pPr algn="ctr">
              <a:defRPr/>
            </a:pPr>
            <a:r>
              <a:rPr lang="en-US" sz="2800" b="1" kern="0" dirty="0">
                <a:solidFill>
                  <a:srgbClr val="2D2D8A">
                    <a:lumMod val="75000"/>
                  </a:srgbClr>
                </a:solidFill>
                <a:latin typeface="Arial" pitchFamily="34" charset="0"/>
                <a:cs typeface="Arial" pitchFamily="34" charset="0"/>
              </a:rPr>
              <a:t>Probably the composite Dielectric Function</a:t>
            </a:r>
          </a:p>
          <a:p>
            <a:pPr algn="ctr">
              <a:defRPr/>
            </a:pPr>
            <a:r>
              <a:rPr lang="en-US" sz="1600" b="1" kern="0" dirty="0">
                <a:solidFill>
                  <a:srgbClr val="2D2D8A">
                    <a:lumMod val="75000"/>
                  </a:srgbClr>
                </a:solidFill>
                <a:latin typeface="Arial" pitchFamily="34" charset="0"/>
                <a:cs typeface="Arial" pitchFamily="34" charset="0"/>
              </a:rPr>
              <a:t>joining atomic near field to electrodynamic far field</a:t>
            </a:r>
          </a:p>
          <a:p>
            <a:pPr algn="ctr">
              <a:defRPr/>
            </a:pPr>
            <a:endParaRPr lang="en-US" sz="2800" b="1" kern="0" dirty="0">
              <a:solidFill>
                <a:srgbClr val="2D2D8A">
                  <a:lumMod val="75000"/>
                </a:srgbClr>
              </a:solidFill>
              <a:latin typeface="Arial" pitchFamily="34" charset="0"/>
              <a:cs typeface="Arial" pitchFamily="34" charset="0"/>
            </a:endParaRPr>
          </a:p>
          <a:p>
            <a:pPr algn="ctr">
              <a:defRPr/>
            </a:pPr>
            <a:br>
              <a:rPr lang="en-US" sz="2800" kern="0" dirty="0">
                <a:solidFill>
                  <a:srgbClr val="2D2D8A">
                    <a:lumMod val="75000"/>
                  </a:srgbClr>
                </a:solidFill>
                <a:latin typeface="Arial" pitchFamily="34" charset="0"/>
                <a:cs typeface="Arial" pitchFamily="34" charset="0"/>
              </a:rPr>
            </a:br>
            <a:r>
              <a:rPr lang="en-US" sz="1600" b="1" dirty="0">
                <a:ln w="12700">
                  <a:solidFill>
                    <a:srgbClr val="000000">
                      <a:lumMod val="65000"/>
                      <a:lumOff val="35000"/>
                    </a:srgbClr>
                  </a:solidFill>
                  <a:prstDash val="solid"/>
                </a:ln>
                <a:solidFill>
                  <a:srgbClr val="9B2D35"/>
                </a:solidFill>
                <a:latin typeface="Arial" pitchFamily="34" charset="0"/>
                <a:cs typeface="Arial" pitchFamily="34" charset="0"/>
              </a:rPr>
              <a:t>Stay tuned for new work</a:t>
            </a:r>
          </a:p>
          <a:p>
            <a:pPr algn="ctr">
              <a:defRPr/>
            </a:pPr>
            <a:endParaRPr lang="en-US" kern="0" dirty="0">
              <a:solidFill>
                <a:srgbClr val="2D2D8A">
                  <a:lumMod val="75000"/>
                </a:srgbClr>
              </a:solidFill>
              <a:latin typeface="Arial" pitchFamily="34" charset="0"/>
              <a:cs typeface="Arial" pitchFamily="34" charset="0"/>
            </a:endParaRPr>
          </a:p>
          <a:p>
            <a:pPr algn="ctr">
              <a:defRPr/>
            </a:pPr>
            <a:endParaRPr lang="en-US" kern="0" dirty="0">
              <a:solidFill>
                <a:sysClr val="windowText" lastClr="000000"/>
              </a:solidFill>
              <a:latin typeface="Arial" pitchFamily="34" charset="0"/>
              <a:cs typeface="Arial" pitchFamily="34" charset="0"/>
            </a:endParaRPr>
          </a:p>
        </p:txBody>
      </p:sp>
    </p:spTree>
    <p:extLst>
      <p:ext uri="{BB962C8B-B14F-4D97-AF65-F5344CB8AC3E}">
        <p14:creationId xmlns:p14="http://schemas.microsoft.com/office/powerpoint/2010/main" val="3739553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43C39646-C980-401E-A5C5-047A0C4ACA53}"/>
                  </a:ext>
                </a:extLst>
              </p:cNvPr>
              <p:cNvSpPr/>
              <p:nvPr/>
            </p:nvSpPr>
            <p:spPr>
              <a:xfrm>
                <a:off x="2694837" y="154937"/>
                <a:ext cx="5428672" cy="646331"/>
              </a:xfrm>
              <a:prstGeom prst="rect">
                <a:avLst/>
              </a:prstGeom>
            </p:spPr>
            <p:txBody>
              <a:bodyPr wrap="square">
                <a:spAutoFit/>
              </a:bodyPr>
              <a:lstStyle/>
              <a:p>
                <a:pPr algn="ctr"/>
                <a:r>
                  <a:rPr lang="en-US" kern="0" dirty="0">
                    <a:solidFill>
                      <a:sysClr val="windowText" lastClr="000000"/>
                    </a:solidFill>
                  </a:rPr>
                  <a:t>          </a:t>
                </a:r>
                <a:r>
                  <a:rPr lang="en-US" kern="0" dirty="0">
                    <a:solidFill>
                      <a:srgbClr val="2D2D8A">
                        <a:lumMod val="75000"/>
                      </a:srgbClr>
                    </a:solidFill>
                    <a:latin typeface="Arial Black" panose="020B0A04020102020204" pitchFamily="34" charset="0"/>
                  </a:rPr>
                  <a:t>Dielectric function</a:t>
                </a:r>
                <a:br>
                  <a:rPr lang="en-US" kern="0" dirty="0">
                    <a:solidFill>
                      <a:srgbClr val="2D2D8A">
                        <a:lumMod val="75000"/>
                      </a:srgbClr>
                    </a:solidFill>
                    <a:latin typeface="Arial Black" panose="020B0A04020102020204" pitchFamily="34" charset="0"/>
                  </a:rPr>
                </a:br>
                <a:r>
                  <a:rPr lang="en-US" kern="0" dirty="0">
                    <a:solidFill>
                      <a:srgbClr val="2D2D8A">
                        <a:lumMod val="75000"/>
                      </a:srgbClr>
                    </a:solidFill>
                    <a:latin typeface="Arial Black" panose="020B0A04020102020204" pitchFamily="34" charset="0"/>
                  </a:rPr>
                  <a:t>        </a:t>
                </a:r>
                <a14:m>
                  <m:oMath xmlns:m="http://schemas.openxmlformats.org/officeDocument/2006/math">
                    <m:sSub>
                      <m:sSubPr>
                        <m:ctrlPr>
                          <a:rPr lang="en-US" i="1" kern="0" smtClean="0">
                            <a:solidFill>
                              <a:srgbClr val="2D2D8A">
                                <a:lumMod val="75000"/>
                              </a:srgbClr>
                            </a:solidFill>
                            <a:latin typeface="Cambria Math" panose="02040503050406030204" pitchFamily="18" charset="0"/>
                          </a:rPr>
                        </m:ctrlPr>
                      </m:sSubPr>
                      <m:e>
                        <m:r>
                          <a:rPr lang="en-US" i="1" kern="0" smtClean="0">
                            <a:solidFill>
                              <a:srgbClr val="2D2D8A">
                                <a:lumMod val="75000"/>
                              </a:srgbClr>
                            </a:solidFill>
                            <a:latin typeface="Cambria Math" panose="02040503050406030204" pitchFamily="18" charset="0"/>
                            <a:ea typeface="Cambria Math" panose="02040503050406030204" pitchFamily="18" charset="0"/>
                          </a:rPr>
                          <m:t>𝜀</m:t>
                        </m:r>
                      </m:e>
                      <m:sub>
                        <m:r>
                          <a:rPr lang="en-US" b="0" i="1" kern="0" smtClean="0">
                            <a:solidFill>
                              <a:srgbClr val="2D2D8A">
                                <a:lumMod val="75000"/>
                              </a:srgbClr>
                            </a:solidFill>
                            <a:latin typeface="Cambria Math" panose="02040503050406030204" pitchFamily="18" charset="0"/>
                          </a:rPr>
                          <m:t>𝑤𝑎𝑡𝑒𝑟</m:t>
                        </m:r>
                      </m:sub>
                    </m:sSub>
                    <m:d>
                      <m:dPr>
                        <m:ctrlPr>
                          <a:rPr lang="en-US" i="1" kern="0" smtClean="0">
                            <a:solidFill>
                              <a:srgbClr val="2D2D8A">
                                <a:lumMod val="75000"/>
                              </a:srgbClr>
                            </a:solidFill>
                            <a:latin typeface="Cambria Math" panose="02040503050406030204" pitchFamily="18" charset="0"/>
                          </a:rPr>
                        </m:ctrlPr>
                      </m:dPr>
                      <m:e>
                        <m:sSubSup>
                          <m:sSubSupPr>
                            <m:ctrlPr>
                              <a:rPr lang="en-US" i="1" kern="0">
                                <a:solidFill>
                                  <a:srgbClr val="2D2D8A">
                                    <a:lumMod val="75000"/>
                                  </a:srgbClr>
                                </a:solidFill>
                                <a:latin typeface="Cambria Math" panose="02040503050406030204" pitchFamily="18" charset="0"/>
                              </a:rPr>
                            </m:ctrlPr>
                          </m:sSubSupPr>
                          <m:e>
                            <m:r>
                              <a:rPr lang="en-US" i="1" kern="0">
                                <a:solidFill>
                                  <a:srgbClr val="2D2D8A">
                                    <a:lumMod val="75000"/>
                                  </a:srgbClr>
                                </a:solidFill>
                                <a:latin typeface="Cambria Math" panose="02040503050406030204" pitchFamily="18" charset="0"/>
                                <a:ea typeface="Cambria Math" panose="02040503050406030204" pitchFamily="18" charset="0"/>
                              </a:rPr>
                              <m:t>ℓ</m:t>
                            </m:r>
                          </m:e>
                          <m:sub>
                            <m:r>
                              <a:rPr lang="en-US" i="1" kern="0">
                                <a:solidFill>
                                  <a:srgbClr val="2D2D8A">
                                    <a:lumMod val="75000"/>
                                  </a:srgbClr>
                                </a:solidFill>
                                <a:latin typeface="Cambria Math" panose="02040503050406030204" pitchFamily="18" charset="0"/>
                              </a:rPr>
                              <m:t>𝑐</m:t>
                            </m:r>
                          </m:sub>
                          <m:sup>
                            <m:r>
                              <a:rPr lang="en-US" i="1" kern="0">
                                <a:solidFill>
                                  <a:srgbClr val="2D2D8A">
                                    <a:lumMod val="75000"/>
                                  </a:srgbClr>
                                </a:solidFill>
                                <a:latin typeface="Cambria Math" panose="02040503050406030204" pitchFamily="18" charset="0"/>
                              </a:rPr>
                              <m:t>2</m:t>
                            </m:r>
                          </m:sup>
                        </m:sSubSup>
                        <m:sSup>
                          <m:sSupPr>
                            <m:ctrlPr>
                              <a:rPr lang="en-US" i="1" kern="0">
                                <a:solidFill>
                                  <a:srgbClr val="2D2D8A">
                                    <a:lumMod val="75000"/>
                                  </a:srgbClr>
                                </a:solidFill>
                                <a:latin typeface="Cambria Math" panose="02040503050406030204" pitchFamily="18" charset="0"/>
                              </a:rPr>
                            </m:ctrlPr>
                          </m:sSupPr>
                          <m:e>
                            <m:r>
                              <m:rPr>
                                <m:sty m:val="p"/>
                              </m:rPr>
                              <a:rPr lang="en-US" i="1" kern="0">
                                <a:solidFill>
                                  <a:srgbClr val="2D2D8A">
                                    <a:lumMod val="75000"/>
                                  </a:srgbClr>
                                </a:solidFill>
                                <a:latin typeface="Cambria Math" panose="02040503050406030204" pitchFamily="18" charset="0"/>
                                <a:ea typeface="Cambria Math" panose="02040503050406030204" pitchFamily="18" charset="0"/>
                              </a:rPr>
                              <m:t>∇</m:t>
                            </m:r>
                            <m:r>
                              <a:rPr lang="en-US" i="1" kern="0">
                                <a:solidFill>
                                  <a:srgbClr val="2D2D8A">
                                    <a:lumMod val="75000"/>
                                  </a:srgbClr>
                                </a:solidFill>
                                <a:latin typeface="Cambria Math" panose="02040503050406030204" pitchFamily="18" charset="0"/>
                                <a:ea typeface="Cambria Math" panose="02040503050406030204" pitchFamily="18" charset="0"/>
                              </a:rPr>
                              <m:t> </m:t>
                            </m:r>
                          </m:e>
                          <m:sup>
                            <m:r>
                              <a:rPr lang="en-US" i="1" kern="0">
                                <a:solidFill>
                                  <a:srgbClr val="2D2D8A">
                                    <a:lumMod val="75000"/>
                                  </a:srgbClr>
                                </a:solidFill>
                                <a:latin typeface="Cambria Math" panose="02040503050406030204" pitchFamily="18" charset="0"/>
                              </a:rPr>
                              <m:t>2</m:t>
                            </m:r>
                          </m:sup>
                        </m:sSup>
                        <m:r>
                          <a:rPr lang="en-US" i="1" kern="0">
                            <a:solidFill>
                              <a:srgbClr val="2D2D8A">
                                <a:lumMod val="75000"/>
                              </a:srgbClr>
                            </a:solidFill>
                            <a:latin typeface="Cambria Math" panose="02040503050406030204" pitchFamily="18" charset="0"/>
                          </a:rPr>
                          <m:t>−1</m:t>
                        </m:r>
                      </m:e>
                    </m:d>
                  </m:oMath>
                </a14:m>
                <a:endParaRPr lang="en-US" dirty="0"/>
              </a:p>
            </p:txBody>
          </p:sp>
        </mc:Choice>
        <mc:Fallback>
          <p:sp>
            <p:nvSpPr>
              <p:cNvPr id="4" name="Rectangle 3">
                <a:extLst>
                  <a:ext uri="{FF2B5EF4-FFF2-40B4-BE49-F238E27FC236}">
                    <a16:creationId xmlns:a16="http://schemas.microsoft.com/office/drawing/2014/main" id="{43C39646-C980-401E-A5C5-047A0C4ACA53}"/>
                  </a:ext>
                </a:extLst>
              </p:cNvPr>
              <p:cNvSpPr>
                <a:spLocks noRot="1" noChangeAspect="1" noMove="1" noResize="1" noEditPoints="1" noAdjustHandles="1" noChangeArrowheads="1" noChangeShapeType="1" noTextEdit="1"/>
              </p:cNvSpPr>
              <p:nvPr/>
            </p:nvSpPr>
            <p:spPr>
              <a:xfrm>
                <a:off x="2694837" y="154937"/>
                <a:ext cx="5428672" cy="646331"/>
              </a:xfrm>
              <a:prstGeom prst="rect">
                <a:avLst/>
              </a:prstGeom>
              <a:blipFill>
                <a:blip r:embed="rId3"/>
                <a:stretch>
                  <a:fillRect t="-5660" b="-14151"/>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1881E601-771E-439C-B9A8-6222FF581CE1}"/>
              </a:ext>
            </a:extLst>
          </p:cNvPr>
          <p:cNvGrpSpPr/>
          <p:nvPr/>
        </p:nvGrpSpPr>
        <p:grpSpPr>
          <a:xfrm>
            <a:off x="1260389" y="0"/>
            <a:ext cx="9460792" cy="6858000"/>
            <a:chOff x="1260389" y="0"/>
            <a:chExt cx="9460792" cy="6858000"/>
          </a:xfrm>
        </p:grpSpPr>
        <p:grpSp>
          <p:nvGrpSpPr>
            <p:cNvPr id="3" name="Group 2">
              <a:extLst>
                <a:ext uri="{FF2B5EF4-FFF2-40B4-BE49-F238E27FC236}">
                  <a16:creationId xmlns:a16="http://schemas.microsoft.com/office/drawing/2014/main" id="{C55FB294-EAB3-4F24-A0C0-EBAB9CA53178}"/>
                </a:ext>
              </a:extLst>
            </p:cNvPr>
            <p:cNvGrpSpPr/>
            <p:nvPr/>
          </p:nvGrpSpPr>
          <p:grpSpPr>
            <a:xfrm>
              <a:off x="1623218" y="0"/>
              <a:ext cx="9097963" cy="6858000"/>
              <a:chOff x="0" y="0"/>
              <a:chExt cx="9097963" cy="6858000"/>
            </a:xfrm>
          </p:grpSpPr>
          <p:sp>
            <p:nvSpPr>
              <p:cNvPr id="3073" name="AutoShape 1">
                <a:extLst>
                  <a:ext uri="{FF2B5EF4-FFF2-40B4-BE49-F238E27FC236}">
                    <a16:creationId xmlns:a16="http://schemas.microsoft.com/office/drawing/2014/main" id="{9AEC3CA0-AEA4-4BCF-AB0F-69445671D69C}"/>
                  </a:ext>
                </a:extLst>
              </p:cNvPr>
              <p:cNvSpPr>
                <a:spLocks noChangeArrowheads="1"/>
              </p:cNvSpPr>
              <p:nvPr/>
            </p:nvSpPr>
            <p:spPr bwMode="auto">
              <a:xfrm>
                <a:off x="609600" y="4648200"/>
                <a:ext cx="8077200" cy="891335"/>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pPr fontAlgn="base">
                  <a:lnSpc>
                    <a:spcPct val="150000"/>
                  </a:lnSpc>
                  <a:spcBef>
                    <a:spcPct val="0"/>
                  </a:spcBef>
                  <a:spcAft>
                    <a:spcPct val="0"/>
                  </a:spcAft>
                  <a:defRPr/>
                </a:pPr>
                <a:r>
                  <a:rPr lang="en-US" altLang="en-US" sz="1800" i="1" baseline="-25000" dirty="0">
                    <a:cs typeface="Arial" pitchFamily="34" charset="0"/>
                  </a:rPr>
                  <a:t>Dielectric function ϵ̃(r) (denoted by ε in the figure), water density CH2O(r) (CH2O), Cl</a:t>
                </a:r>
                <a:r>
                  <a:rPr lang="en-US" altLang="en-US" sz="1800" i="1" baseline="15000" dirty="0">
                    <a:cs typeface="Arial" pitchFamily="34" charset="0"/>
                  </a:rPr>
                  <a:t>−</a:t>
                </a:r>
                <a:r>
                  <a:rPr lang="en-US" altLang="en-US" sz="1800" i="1" baseline="-25000" dirty="0">
                    <a:cs typeface="Arial" pitchFamily="34" charset="0"/>
                  </a:rPr>
                  <a:t> concentration </a:t>
                </a:r>
                <a:r>
                  <a:rPr lang="en-US" altLang="en-US" sz="1800" i="1" baseline="-25000" dirty="0" err="1">
                    <a:cs typeface="Arial" pitchFamily="34" charset="0"/>
                  </a:rPr>
                  <a:t>CCl</a:t>
                </a:r>
                <a:r>
                  <a:rPr lang="en-US" altLang="en-US" sz="1800" i="1" baseline="-25000" dirty="0">
                    <a:cs typeface="Arial" pitchFamily="34" charset="0"/>
                  </a:rPr>
                  <a:t>−(r) ([Cl</a:t>
                </a:r>
                <a:r>
                  <a:rPr lang="en-US" altLang="en-US" sz="1800" i="1" baseline="15000" dirty="0">
                    <a:cs typeface="Arial" pitchFamily="34" charset="0"/>
                  </a:rPr>
                  <a:t>−</a:t>
                </a:r>
                <a:r>
                  <a:rPr lang="en-US" altLang="en-US" sz="1800" i="1" baseline="-25000" dirty="0">
                    <a:cs typeface="Arial" pitchFamily="34" charset="0"/>
                  </a:rPr>
                  <a:t>]), electric potential </a:t>
                </a:r>
                <a:r>
                  <a:rPr lang="en-US" altLang="en-US" sz="1800" i="1" baseline="-25000" dirty="0" err="1">
                    <a:cs typeface="Arial" pitchFamily="34" charset="0"/>
                  </a:rPr>
                  <a:t>ϕ</a:t>
                </a:r>
                <a:r>
                  <a:rPr lang="en-US" altLang="en-US" sz="1800" i="1" baseline="15000" dirty="0" err="1">
                    <a:cs typeface="Arial" pitchFamily="34" charset="0"/>
                  </a:rPr>
                  <a:t>PF</a:t>
                </a:r>
                <a:r>
                  <a:rPr lang="en-US" altLang="en-US" sz="1800" i="1" baseline="-25000" dirty="0">
                    <a:cs typeface="Arial" pitchFamily="34" charset="0"/>
                  </a:rPr>
                  <a:t>(</a:t>
                </a:r>
                <a:r>
                  <a:rPr lang="en-US" altLang="en-US" sz="1800" b="1" i="1" baseline="-25000" dirty="0">
                    <a:cs typeface="Arial" pitchFamily="34" charset="0"/>
                  </a:rPr>
                  <a:t>r</a:t>
                </a:r>
                <a:r>
                  <a:rPr lang="en-US" altLang="en-US" sz="1800" i="1" baseline="-25000" dirty="0">
                    <a:cs typeface="Arial" pitchFamily="34" charset="0"/>
                  </a:rPr>
                  <a:t>) (ϕ), and steric potential </a:t>
                </a:r>
                <a:r>
                  <a:rPr lang="en-US" altLang="en-US" sz="1800" i="1" baseline="-25000" dirty="0" err="1">
                    <a:cs typeface="Arial" pitchFamily="34" charset="0"/>
                  </a:rPr>
                  <a:t>S</a:t>
                </a:r>
                <a:r>
                  <a:rPr lang="en-US" altLang="en-US" sz="1800" i="1" baseline="15000" dirty="0" err="1">
                    <a:cs typeface="Arial" pitchFamily="34" charset="0"/>
                  </a:rPr>
                  <a:t>trc</a:t>
                </a:r>
                <a:r>
                  <a:rPr lang="en-US" altLang="en-US" sz="1800" i="1" baseline="-25000" dirty="0">
                    <a:cs typeface="Arial" pitchFamily="34" charset="0"/>
                  </a:rPr>
                  <a:t>(</a:t>
                </a:r>
                <a:r>
                  <a:rPr lang="en-US" altLang="en-US" sz="1800" b="1" i="1" baseline="-25000" dirty="0">
                    <a:cs typeface="Arial" pitchFamily="34" charset="0"/>
                  </a:rPr>
                  <a:t>r</a:t>
                </a:r>
                <a:r>
                  <a:rPr lang="en-US" altLang="en-US" sz="1800" i="1" baseline="-25000" dirty="0">
                    <a:cs typeface="Arial" pitchFamily="34" charset="0"/>
                  </a:rPr>
                  <a:t>) (</a:t>
                </a:r>
                <a:r>
                  <a:rPr lang="en-US" altLang="en-US" sz="1800" i="1" baseline="-25000" dirty="0" err="1">
                    <a:cs typeface="Arial" pitchFamily="34" charset="0"/>
                  </a:rPr>
                  <a:t>S</a:t>
                </a:r>
                <a:r>
                  <a:rPr lang="en-US" altLang="en-US" sz="1800" i="1" baseline="15000" dirty="0" err="1">
                    <a:cs typeface="Arial" pitchFamily="34" charset="0"/>
                  </a:rPr>
                  <a:t>trc</a:t>
                </a:r>
                <a:r>
                  <a:rPr lang="en-US" altLang="en-US" sz="1800" i="1" baseline="-25000" dirty="0">
                    <a:cs typeface="Arial" pitchFamily="34" charset="0"/>
                  </a:rPr>
                  <a:t>) profiles near the solvated ion Ca</a:t>
                </a:r>
                <a:r>
                  <a:rPr lang="en-US" altLang="en-US" sz="1800" i="1" baseline="15000" dirty="0">
                    <a:cs typeface="Arial" pitchFamily="34" charset="0"/>
                  </a:rPr>
                  <a:t>2+</a:t>
                </a:r>
                <a:r>
                  <a:rPr lang="en-US" altLang="en-US" sz="1800" i="1" baseline="-25000" dirty="0">
                    <a:cs typeface="Arial" pitchFamily="34" charset="0"/>
                  </a:rPr>
                  <a:t> at [CaCl</a:t>
                </a:r>
                <a:r>
                  <a:rPr lang="en-US" altLang="en-US" sz="1800" i="1" baseline="-33000" dirty="0">
                    <a:cs typeface="Arial" pitchFamily="34" charset="0"/>
                  </a:rPr>
                  <a:t>2</a:t>
                </a:r>
                <a:r>
                  <a:rPr lang="en-US" altLang="en-US" sz="1800" i="1" baseline="-25000" dirty="0">
                    <a:cs typeface="Arial" pitchFamily="34" charset="0"/>
                  </a:rPr>
                  <a:t>] = 2M, where r is the distance from the center of Ca</a:t>
                </a:r>
                <a:r>
                  <a:rPr lang="en-US" altLang="en-US" sz="1800" i="1" baseline="15000" dirty="0">
                    <a:cs typeface="Arial" pitchFamily="34" charset="0"/>
                  </a:rPr>
                  <a:t>2+</a:t>
                </a:r>
                <a:r>
                  <a:rPr lang="en-US" altLang="en-US" sz="1800" i="1" baseline="-25000" dirty="0">
                    <a:cs typeface="Arial" pitchFamily="34" charset="0"/>
                  </a:rPr>
                  <a:t> in angstrom.</a:t>
                </a:r>
              </a:p>
            </p:txBody>
          </p:sp>
          <p:sp>
            <p:nvSpPr>
              <p:cNvPr id="3074" name="Text Box 2">
                <a:extLst>
                  <a:ext uri="{FF2B5EF4-FFF2-40B4-BE49-F238E27FC236}">
                    <a16:creationId xmlns:a16="http://schemas.microsoft.com/office/drawing/2014/main" id="{26741D60-2D1A-4614-9037-09A387AEA081}"/>
                  </a:ext>
                </a:extLst>
              </p:cNvPr>
              <p:cNvSpPr txBox="1">
                <a:spLocks noChangeArrowheads="1"/>
              </p:cNvSpPr>
              <p:nvPr/>
            </p:nvSpPr>
            <p:spPr bwMode="auto">
              <a:xfrm>
                <a:off x="457200" y="5895974"/>
                <a:ext cx="8640763"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defRPr/>
                </a:pPr>
                <a:r>
                  <a:rPr lang="en-US" altLang="en-US" sz="1000" dirty="0">
                    <a:cs typeface="Arial" pitchFamily="34" charset="0"/>
                  </a:rPr>
                  <a:t>Published in: Jinn-Liang Liu; Bob Eisenberg; </a:t>
                </a:r>
                <a:r>
                  <a:rPr lang="en-US" altLang="en-US" sz="1000" i="1" dirty="0">
                    <a:cs typeface="Arial" pitchFamily="34" charset="0"/>
                  </a:rPr>
                  <a:t>J. Chem. Phys.</a:t>
                </a:r>
                <a:r>
                  <a:rPr lang="en-US" altLang="en-US" sz="1000" dirty="0">
                    <a:cs typeface="Arial" pitchFamily="34" charset="0"/>
                  </a:rPr>
                  <a:t> </a:t>
                </a:r>
                <a:r>
                  <a:rPr lang="en-US" altLang="en-US" sz="1000" b="1" dirty="0">
                    <a:cs typeface="Arial" pitchFamily="34" charset="0"/>
                  </a:rPr>
                  <a:t> 148,</a:t>
                </a:r>
                <a:r>
                  <a:rPr lang="en-US" altLang="en-US" sz="1000" dirty="0">
                    <a:cs typeface="Arial" pitchFamily="34" charset="0"/>
                  </a:rPr>
                  <a:t> 054501 (2018)</a:t>
                </a:r>
              </a:p>
              <a:p>
                <a:pPr algn="ctr" fontAlgn="base">
                  <a:spcBef>
                    <a:spcPct val="0"/>
                  </a:spcBef>
                  <a:spcAft>
                    <a:spcPct val="0"/>
                  </a:spcAft>
                  <a:defRPr/>
                </a:pPr>
                <a:r>
                  <a:rPr lang="en-US" altLang="en-US" sz="1000" dirty="0">
                    <a:cs typeface="Arial" pitchFamily="34" charset="0"/>
                  </a:rPr>
                  <a:t>DOI: 10.1063/1.5021508</a:t>
                </a:r>
              </a:p>
              <a:p>
                <a:pPr algn="ctr" fontAlgn="base">
                  <a:spcBef>
                    <a:spcPct val="0"/>
                  </a:spcBef>
                  <a:spcAft>
                    <a:spcPct val="0"/>
                  </a:spcAft>
                  <a:defRPr/>
                </a:pPr>
                <a:r>
                  <a:rPr lang="en-US" altLang="en-US" sz="1000" dirty="0">
                    <a:cs typeface="Arial" pitchFamily="34" charset="0"/>
                  </a:rPr>
                  <a:t>Copyright © 2018 Author(s)</a:t>
                </a:r>
              </a:p>
            </p:txBody>
          </p:sp>
          <p:pic>
            <p:nvPicPr>
              <p:cNvPr id="3075" name="Picture 3">
                <a:extLst>
                  <a:ext uri="{FF2B5EF4-FFF2-40B4-BE49-F238E27FC236}">
                    <a16:creationId xmlns:a16="http://schemas.microsoft.com/office/drawing/2014/main" id="{ADBA0F26-6EAC-4D84-832C-54BF92EC6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673" y="979488"/>
                <a:ext cx="6350000" cy="3375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20347557-F15A-45A9-AEA7-91D8D786641E}"/>
                  </a:ext>
                </a:extLst>
              </p:cNvPr>
              <p:cNvSpPr/>
              <p:nvPr/>
            </p:nvSpPr>
            <p:spPr bwMode="auto">
              <a:xfrm>
                <a:off x="0" y="0"/>
                <a:ext cx="249382" cy="6858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fontAlgn="base">
                  <a:spcBef>
                    <a:spcPct val="0"/>
                  </a:spcBef>
                  <a:spcAft>
                    <a:spcPct val="0"/>
                  </a:spcAft>
                  <a:buClr>
                    <a:srgbClr val="000000"/>
                  </a:buClr>
                  <a:buSzPct val="100000"/>
                  <a:defRPr/>
                </a:pPr>
                <a:endParaRPr lang="en-US" sz="1400">
                  <a:solidFill>
                    <a:srgbClr val="FFFFFF"/>
                  </a:solidFill>
                  <a:latin typeface="Arial" panose="020B0604020202020204" pitchFamily="34" charset="0"/>
                  <a:ea typeface="ＭＳ Ｐゴシック" panose="020B0600070205080204" pitchFamily="34" charset="-128"/>
                  <a:cs typeface="Arial" pitchFamily="34" charset="0"/>
                </a:endParaRPr>
              </a:p>
            </p:txBody>
          </p:sp>
        </p:grpSp>
        <p:sp useBgFill="1">
          <p:nvSpPr>
            <p:cNvPr id="5" name="Rectangle 4">
              <a:extLst>
                <a:ext uri="{FF2B5EF4-FFF2-40B4-BE49-F238E27FC236}">
                  <a16:creationId xmlns:a16="http://schemas.microsoft.com/office/drawing/2014/main" id="{FFCFAF92-F046-4B01-8F4A-C10542201BEC}"/>
                </a:ext>
              </a:extLst>
            </p:cNvPr>
            <p:cNvSpPr/>
            <p:nvPr/>
          </p:nvSpPr>
          <p:spPr bwMode="auto">
            <a:xfrm>
              <a:off x="1260389" y="0"/>
              <a:ext cx="820029" cy="685800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p:txBody>
        </p:sp>
      </p:grpSp>
    </p:spTree>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pitchFamily="18" charset="0"/>
                <a:ea typeface="+mn-ea"/>
                <a:cs typeface="Arial" charset="0"/>
              </a:defRPr>
            </a:lvl1pPr>
            <a:lvl2pPr marL="457200" algn="l" rtl="0" fontAlgn="base">
              <a:spcBef>
                <a:spcPct val="0"/>
              </a:spcBef>
              <a:spcAft>
                <a:spcPct val="0"/>
              </a:spcAft>
              <a:defRPr sz="16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6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6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600" kern="1200">
                <a:solidFill>
                  <a:schemeClr val="tx1"/>
                </a:solidFill>
                <a:latin typeface="Arial" pitchFamily="34" charset="0"/>
                <a:ea typeface="+mn-ea"/>
                <a:cs typeface="Arial" pitchFamily="34" charset="0"/>
              </a:defRPr>
            </a:lvl5pPr>
            <a:lvl6pPr marL="2286000" algn="l" defTabSz="914400" rtl="0" eaLnBrk="1" latinLnBrk="0" hangingPunct="1">
              <a:defRPr sz="1600" kern="1200">
                <a:solidFill>
                  <a:schemeClr val="tx1"/>
                </a:solidFill>
                <a:latin typeface="Arial" pitchFamily="34" charset="0"/>
                <a:ea typeface="+mn-ea"/>
                <a:cs typeface="Arial" pitchFamily="34" charset="0"/>
              </a:defRPr>
            </a:lvl6pPr>
            <a:lvl7pPr marL="2743200" algn="l" defTabSz="914400" rtl="0" eaLnBrk="1" latinLnBrk="0" hangingPunct="1">
              <a:defRPr sz="1600" kern="1200">
                <a:solidFill>
                  <a:schemeClr val="tx1"/>
                </a:solidFill>
                <a:latin typeface="Arial" pitchFamily="34" charset="0"/>
                <a:ea typeface="+mn-ea"/>
                <a:cs typeface="Arial" pitchFamily="34" charset="0"/>
              </a:defRPr>
            </a:lvl7pPr>
            <a:lvl8pPr marL="3200400" algn="l" defTabSz="914400" rtl="0" eaLnBrk="1" latinLnBrk="0" hangingPunct="1">
              <a:defRPr sz="1600" kern="1200">
                <a:solidFill>
                  <a:schemeClr val="tx1"/>
                </a:solidFill>
                <a:latin typeface="Arial" pitchFamily="34" charset="0"/>
                <a:ea typeface="+mn-ea"/>
                <a:cs typeface="Arial" pitchFamily="34" charset="0"/>
              </a:defRPr>
            </a:lvl8pPr>
            <a:lvl9pPr marL="3657600" algn="l" defTabSz="914400" rtl="0" eaLnBrk="1" latinLnBrk="0" hangingPunct="1">
              <a:defRPr sz="1600" kern="1200">
                <a:solidFill>
                  <a:schemeClr val="tx1"/>
                </a:solidFill>
                <a:latin typeface="Arial" pitchFamily="34" charset="0"/>
                <a:ea typeface="+mn-ea"/>
                <a:cs typeface="Arial" pitchFamily="34" charset="0"/>
              </a:defRPr>
            </a:lvl9pPr>
          </a:lstStyle>
          <a:p>
            <a:pPr eaLnBrk="1" fontAlgn="auto" hangingPunct="1">
              <a:spcBef>
                <a:spcPts val="0"/>
              </a:spcBef>
              <a:spcAft>
                <a:spcPts val="0"/>
              </a:spcAft>
              <a:defRPr/>
            </a:pPr>
            <a:fld id="{E992E85B-D96E-4C64-8DCC-FF1FED9104FA}" type="slidenum">
              <a:rPr lang="en-US" smtClean="0">
                <a:solidFill>
                  <a:srgbClr val="000000"/>
                </a:solidFill>
              </a:rPr>
              <a:pPr eaLnBrk="1" fontAlgn="auto" hangingPunct="1">
                <a:spcBef>
                  <a:spcPts val="0"/>
                </a:spcBef>
                <a:spcAft>
                  <a:spcPts val="0"/>
                </a:spcAft>
                <a:defRPr/>
              </a:pPr>
              <a:t>33</a:t>
            </a:fld>
            <a:endParaRPr lang="en-US" sz="1800" kern="0">
              <a:solidFill>
                <a:srgbClr val="000000"/>
              </a:solidFill>
            </a:endParaRPr>
          </a:p>
        </p:txBody>
      </p:sp>
      <p:sp>
        <p:nvSpPr>
          <p:cNvPr id="9" name="Rectangle 8"/>
          <p:cNvSpPr/>
          <p:nvPr/>
        </p:nvSpPr>
        <p:spPr>
          <a:xfrm>
            <a:off x="1969857" y="2084721"/>
            <a:ext cx="7630616" cy="1323439"/>
          </a:xfrm>
          <a:prstGeom prst="rect">
            <a:avLst/>
          </a:prstGeom>
        </p:spPr>
        <p:txBody>
          <a:bodyPr wrap="square">
            <a:spAutoFit/>
          </a:bodyPr>
          <a:lstStyle/>
          <a:p>
            <a:pPr algn="ctr">
              <a:defRPr/>
            </a:pPr>
            <a:r>
              <a:rPr lang="en-US" sz="2000" kern="0" dirty="0">
                <a:solidFill>
                  <a:sysClr val="windowText" lastClr="000000"/>
                </a:solidFill>
                <a:latin typeface="Arial Black" panose="020B0A04020102020204" pitchFamily="34" charset="0"/>
              </a:rPr>
              <a:t>  </a:t>
            </a:r>
            <a:r>
              <a:rPr lang="en-US" sz="2400" b="1" kern="0" dirty="0">
                <a:solidFill>
                  <a:sysClr val="windowText" lastClr="000000"/>
                </a:solidFill>
                <a:latin typeface="Arial Black" panose="020B0A04020102020204" pitchFamily="34" charset="0"/>
              </a:rPr>
              <a:t>More Detail</a:t>
            </a:r>
          </a:p>
          <a:p>
            <a:pPr algn="ctr">
              <a:defRPr/>
            </a:pPr>
            <a:endParaRPr lang="en-US" sz="2400" b="1" i="1" kern="0" dirty="0">
              <a:solidFill>
                <a:sysClr val="windowText" lastClr="000000"/>
              </a:solidFill>
              <a:latin typeface="Arial Black" panose="020B0A04020102020204" pitchFamily="34" charset="0"/>
            </a:endParaRPr>
          </a:p>
          <a:p>
            <a:pPr algn="ctr">
              <a:defRPr/>
            </a:pPr>
            <a:r>
              <a:rPr lang="en-US" sz="3200" b="1" i="1" kern="0" dirty="0">
                <a:solidFill>
                  <a:sysClr val="windowText" lastClr="000000"/>
                </a:solidFill>
                <a:latin typeface="Arial Black" panose="020B0A04020102020204" pitchFamily="34" charset="0"/>
              </a:rPr>
              <a:t>CHANNELS</a:t>
            </a:r>
            <a:endParaRPr lang="en-US" b="1" i="1" kern="0" dirty="0">
              <a:solidFill>
                <a:sysClr val="windowText" lastClr="000000"/>
              </a:solidFill>
            </a:endParaRPr>
          </a:p>
        </p:txBody>
      </p:sp>
    </p:spTree>
    <p:extLst>
      <p:ext uri="{BB962C8B-B14F-4D97-AF65-F5344CB8AC3E}">
        <p14:creationId xmlns:p14="http://schemas.microsoft.com/office/powerpoint/2010/main" val="937392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eaLnBrk="1" hangingPunct="1">
              <a:spcBef>
                <a:spcPts val="0"/>
              </a:spcBef>
              <a:defRPr/>
            </a:pPr>
            <a:fld id="{E992E85B-D96E-4C64-8DCC-FF1FED9104FA}" type="slidenum">
              <a:rPr lang="en-US" sz="1800" kern="0"/>
              <a:pPr eaLnBrk="1" hangingPunct="1">
                <a:spcBef>
                  <a:spcPts val="0"/>
                </a:spcBef>
                <a:defRPr/>
              </a:pPr>
              <a:t>34</a:t>
            </a:fld>
            <a:endParaRPr lang="en-US" sz="1800" ker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227" y="3038259"/>
            <a:ext cx="5936480" cy="3294888"/>
          </a:xfrm>
          <a:prstGeom prst="rect">
            <a:avLst/>
          </a:prstGeom>
        </p:spPr>
      </p:pic>
      <p:sp>
        <p:nvSpPr>
          <p:cNvPr id="6" name="TextBox 5"/>
          <p:cNvSpPr txBox="1"/>
          <p:nvPr/>
        </p:nvSpPr>
        <p:spPr>
          <a:xfrm>
            <a:off x="5029870" y="1082013"/>
            <a:ext cx="5027195" cy="1631216"/>
          </a:xfrm>
          <a:prstGeom prst="rect">
            <a:avLst/>
          </a:prstGeom>
          <a:noFill/>
        </p:spPr>
        <p:txBody>
          <a:bodyPr wrap="square" rtlCol="0">
            <a:spAutoFit/>
          </a:bodyPr>
          <a:lstStyle/>
          <a:p>
            <a:pPr algn="ctr">
              <a:defRPr/>
            </a:pPr>
            <a:r>
              <a:rPr lang="en-US" sz="2400" kern="0" dirty="0">
                <a:solidFill>
                  <a:sysClr val="windowText" lastClr="000000"/>
                </a:solidFill>
                <a:latin typeface="Arial Black" panose="020B0A04020102020204" pitchFamily="34" charset="0"/>
                <a:cs typeface="Arial" pitchFamily="34" charset="0"/>
              </a:rPr>
              <a:t>Gramicidin A</a:t>
            </a:r>
          </a:p>
          <a:p>
            <a:pPr algn="ctr">
              <a:defRPr/>
            </a:pPr>
            <a:r>
              <a:rPr lang="en-US" sz="2000" kern="0" dirty="0">
                <a:solidFill>
                  <a:sysClr val="windowText" lastClr="000000"/>
                </a:solidFill>
                <a:latin typeface="Arial Black" panose="020B0A04020102020204" pitchFamily="34" charset="0"/>
                <a:cs typeface="Arial" pitchFamily="34" charset="0"/>
              </a:rPr>
              <a:t>Unusual SMALL Bacterial Channel</a:t>
            </a:r>
          </a:p>
          <a:p>
            <a:pPr algn="ctr">
              <a:defRPr/>
            </a:pPr>
            <a:r>
              <a:rPr lang="en-US" sz="2000" i="1" kern="0" dirty="0">
                <a:solidFill>
                  <a:sysClr val="windowText" lastClr="000000"/>
                </a:solidFill>
                <a:latin typeface="Arial"/>
                <a:cs typeface="Arial" pitchFamily="34" charset="0"/>
              </a:rPr>
              <a:t>often simulated and studied</a:t>
            </a:r>
          </a:p>
          <a:p>
            <a:pPr algn="ctr">
              <a:defRPr/>
            </a:pPr>
            <a:r>
              <a:rPr lang="en-US" sz="1200" b="1" i="1" kern="0" dirty="0">
                <a:solidFill>
                  <a:sysClr val="windowText" lastClr="000000"/>
                </a:solidFill>
                <a:latin typeface="Arial"/>
                <a:cs typeface="Arial" pitchFamily="34" charset="0"/>
              </a:rPr>
              <a:t>Margaret Thatcher, </a:t>
            </a:r>
          </a:p>
          <a:p>
            <a:pPr algn="ctr">
              <a:defRPr/>
            </a:pPr>
            <a:r>
              <a:rPr lang="en-US" sz="1200" b="1" i="1" kern="0" dirty="0">
                <a:solidFill>
                  <a:sysClr val="windowText" lastClr="000000"/>
                </a:solidFill>
                <a:latin typeface="Arial"/>
                <a:cs typeface="Arial" pitchFamily="34" charset="0"/>
              </a:rPr>
              <a:t>student of Nobelist Dorothy Hodgkin</a:t>
            </a:r>
          </a:p>
          <a:p>
            <a:pPr algn="ctr">
              <a:defRPr/>
            </a:pPr>
            <a:r>
              <a:rPr lang="en-US" sz="1200" b="1" i="1" kern="0" dirty="0">
                <a:solidFill>
                  <a:sysClr val="windowText" lastClr="000000"/>
                </a:solidFill>
                <a:latin typeface="Arial"/>
                <a:cs typeface="Arial" pitchFamily="34" charset="0"/>
              </a:rPr>
              <a:t>Bonnie Wallace leading worker</a:t>
            </a:r>
          </a:p>
        </p:txBody>
      </p:sp>
      <p:grpSp>
        <p:nvGrpSpPr>
          <p:cNvPr id="8" name="Group 7">
            <a:extLst>
              <a:ext uri="{FF2B5EF4-FFF2-40B4-BE49-F238E27FC236}">
                <a16:creationId xmlns:a16="http://schemas.microsoft.com/office/drawing/2014/main" id="{C3297989-5245-48C1-A80F-C199B1AE6CAE}"/>
              </a:ext>
            </a:extLst>
          </p:cNvPr>
          <p:cNvGrpSpPr/>
          <p:nvPr/>
        </p:nvGrpSpPr>
        <p:grpSpPr>
          <a:xfrm>
            <a:off x="1574341" y="733222"/>
            <a:ext cx="2372725" cy="2869405"/>
            <a:chOff x="2607613" y="221158"/>
            <a:chExt cx="2372725" cy="2869405"/>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2639617" y="221158"/>
              <a:ext cx="2156647" cy="2362405"/>
            </a:xfrm>
            <a:prstGeom prst="rect">
              <a:avLst/>
            </a:prstGeom>
          </p:spPr>
        </p:pic>
        <p:sp useBgFill="1">
          <p:nvSpPr>
            <p:cNvPr id="5" name="Rectangle 4"/>
            <p:cNvSpPr/>
            <p:nvPr/>
          </p:nvSpPr>
          <p:spPr bwMode="auto">
            <a:xfrm>
              <a:off x="2607613" y="2567343"/>
              <a:ext cx="2372725" cy="523220"/>
            </a:xfrm>
            <a:prstGeom prst="rect">
              <a:avLst/>
            </a:prstGeom>
            <a:ln w="25400" cap="flat" cmpd="sng" algn="ctr">
              <a:no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fontAlgn="base" hangingPunct="0">
                <a:spcBef>
                  <a:spcPct val="50000"/>
                </a:spcBef>
                <a:spcAft>
                  <a:spcPct val="0"/>
                </a:spcAft>
                <a:defRPr/>
              </a:pPr>
              <a:endParaRPr lang="en-US" sz="1600" kern="0">
                <a:solidFill>
                  <a:srgbClr val="000000"/>
                </a:solidFill>
                <a:latin typeface="Arial" charset="0"/>
                <a:cs typeface="Arial" charset="0"/>
              </a:endParaRPr>
            </a:p>
          </p:txBody>
        </p:sp>
      </p:grpSp>
    </p:spTree>
    <p:extLst>
      <p:ext uri="{BB962C8B-B14F-4D97-AF65-F5344CB8AC3E}">
        <p14:creationId xmlns:p14="http://schemas.microsoft.com/office/powerpoint/2010/main" val="2463426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eaLnBrk="1" hangingPunct="1">
              <a:spcBef>
                <a:spcPts val="0"/>
              </a:spcBef>
              <a:defRPr/>
            </a:pPr>
            <a:fld id="{E992E85B-D96E-4C64-8DCC-FF1FED9104FA}" type="slidenum">
              <a:rPr lang="en-US" sz="1800" kern="0"/>
              <a:pPr eaLnBrk="1" hangingPunct="1">
                <a:spcBef>
                  <a:spcPts val="0"/>
                </a:spcBef>
                <a:defRPr/>
              </a:pPr>
              <a:t>35</a:t>
            </a:fld>
            <a:endParaRPr lang="en-US" sz="1800" kern="0"/>
          </a:p>
        </p:txBody>
      </p:sp>
      <p:grpSp>
        <p:nvGrpSpPr>
          <p:cNvPr id="9" name="Group 8"/>
          <p:cNvGrpSpPr/>
          <p:nvPr/>
        </p:nvGrpSpPr>
        <p:grpSpPr>
          <a:xfrm>
            <a:off x="3355603" y="490806"/>
            <a:ext cx="5940797" cy="4087785"/>
            <a:chOff x="411876" y="686625"/>
            <a:chExt cx="5940797" cy="4087785"/>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038921" y="1672801"/>
              <a:ext cx="4686706" cy="3101609"/>
            </a:xfrm>
            <a:prstGeom prst="rect">
              <a:avLst/>
            </a:prstGeom>
          </p:spPr>
        </p:pic>
        <p:sp>
          <p:nvSpPr>
            <p:cNvPr id="6" name="TextBox 5"/>
            <p:cNvSpPr txBox="1"/>
            <p:nvPr/>
          </p:nvSpPr>
          <p:spPr>
            <a:xfrm>
              <a:off x="411876" y="686625"/>
              <a:ext cx="5940797" cy="1015663"/>
            </a:xfrm>
            <a:prstGeom prst="rect">
              <a:avLst/>
            </a:prstGeom>
            <a:noFill/>
          </p:spPr>
          <p:txBody>
            <a:bodyPr wrap="square" rtlCol="0">
              <a:spAutoFit/>
            </a:bodyPr>
            <a:lstStyle/>
            <a:p>
              <a:pPr algn="ctr">
                <a:defRPr/>
              </a:pPr>
              <a:r>
                <a:rPr lang="en-US" sz="2000" b="1" kern="0" dirty="0">
                  <a:solidFill>
                    <a:sysClr val="windowText" lastClr="000000"/>
                  </a:solidFill>
                  <a:latin typeface="Arial"/>
                  <a:cs typeface="Arial" pitchFamily="34" charset="0"/>
                </a:rPr>
                <a:t>Three Dimensional Theory</a:t>
              </a:r>
              <a:br>
                <a:rPr lang="en-US" sz="2000" b="1" kern="0" dirty="0">
                  <a:solidFill>
                    <a:sysClr val="windowText" lastClr="000000"/>
                  </a:solidFill>
                  <a:latin typeface="Arial"/>
                  <a:cs typeface="Arial" pitchFamily="34" charset="0"/>
                </a:rPr>
              </a:br>
              <a:r>
                <a:rPr lang="en-US" sz="2000" b="1" kern="0" dirty="0">
                  <a:solidFill>
                    <a:sysClr val="windowText" lastClr="000000"/>
                  </a:solidFill>
                  <a:latin typeface="Arial"/>
                  <a:cs typeface="Arial" pitchFamily="34" charset="0"/>
                </a:rPr>
                <a:t>Comparison with Experiments</a:t>
              </a:r>
            </a:p>
            <a:p>
              <a:pPr algn="ctr">
                <a:defRPr/>
              </a:pPr>
              <a:r>
                <a:rPr lang="en-US" sz="2000" b="1" kern="0" dirty="0">
                  <a:solidFill>
                    <a:sysClr val="windowText" lastClr="000000"/>
                  </a:solidFill>
                  <a:latin typeface="Arial"/>
                  <a:cs typeface="Arial" pitchFamily="34" charset="0"/>
                </a:rPr>
                <a:t>Gramicidin A</a:t>
              </a:r>
            </a:p>
          </p:txBody>
        </p:sp>
      </p:grpSp>
      <p:pic>
        <p:nvPicPr>
          <p:cNvPr id="3" name="Picture 2"/>
          <p:cNvPicPr>
            <a:picLocks noChangeAspect="1"/>
          </p:cNvPicPr>
          <p:nvPr/>
        </p:nvPicPr>
        <p:blipFill>
          <a:blip r:embed="rId3"/>
          <a:stretch>
            <a:fillRect/>
          </a:stretch>
        </p:blipFill>
        <p:spPr>
          <a:xfrm>
            <a:off x="3215680" y="5049181"/>
            <a:ext cx="6340390" cy="1743607"/>
          </a:xfrm>
          <a:prstGeom prst="rect">
            <a:avLst/>
          </a:prstGeom>
        </p:spPr>
      </p:pic>
    </p:spTree>
    <p:extLst>
      <p:ext uri="{BB962C8B-B14F-4D97-AF65-F5344CB8AC3E}">
        <p14:creationId xmlns:p14="http://schemas.microsoft.com/office/powerpoint/2010/main" val="3978917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50224" y="6443472"/>
            <a:ext cx="1905000" cy="457200"/>
          </a:xfrm>
        </p:spPr>
        <p:txBody>
          <a:bodyPr/>
          <a:lstStyle/>
          <a:p>
            <a:pPr eaLnBrk="1" hangingPunct="1">
              <a:spcBef>
                <a:spcPts val="0"/>
              </a:spcBef>
              <a:defRPr/>
            </a:pPr>
            <a:fld id="{E992E85B-D96E-4C64-8DCC-FF1FED9104FA}" type="slidenum">
              <a:rPr lang="en-US" sz="1800" kern="0"/>
              <a:pPr eaLnBrk="1" hangingPunct="1">
                <a:spcBef>
                  <a:spcPts val="0"/>
                </a:spcBef>
                <a:defRPr/>
              </a:pPr>
              <a:t>36</a:t>
            </a:fld>
            <a:endParaRPr lang="en-US" sz="1800" kern="0" dirty="0"/>
          </a:p>
        </p:txBody>
      </p:sp>
      <p:sp>
        <p:nvSpPr>
          <p:cNvPr id="4" name="TextBox 3"/>
          <p:cNvSpPr txBox="1"/>
          <p:nvPr/>
        </p:nvSpPr>
        <p:spPr>
          <a:xfrm>
            <a:off x="2560320" y="377953"/>
            <a:ext cx="7181088" cy="830997"/>
          </a:xfrm>
          <a:prstGeom prst="rect">
            <a:avLst/>
          </a:prstGeom>
          <a:noFill/>
        </p:spPr>
        <p:txBody>
          <a:bodyPr wrap="square" rtlCol="0">
            <a:spAutoFit/>
          </a:bodyPr>
          <a:lstStyle/>
          <a:p>
            <a:pPr algn="ctr">
              <a:defRPr/>
            </a:pPr>
            <a:r>
              <a:rPr lang="en-US" sz="2000" kern="0" dirty="0">
                <a:solidFill>
                  <a:sysClr val="windowText" lastClr="000000"/>
                </a:solidFill>
                <a:latin typeface="Arial Black" panose="020B0A04020102020204" pitchFamily="34" charset="0"/>
                <a:cs typeface="Arial" pitchFamily="34" charset="0"/>
              </a:rPr>
              <a:t>Steric Effect is Large in </a:t>
            </a:r>
            <a:r>
              <a:rPr lang="en-US" sz="2000" i="1" kern="0" dirty="0">
                <a:solidFill>
                  <a:sysClr val="windowText" lastClr="000000"/>
                </a:solidFill>
                <a:latin typeface="Arial"/>
                <a:cs typeface="Arial" pitchFamily="34" charset="0"/>
              </a:rPr>
              <a:t>(</a:t>
            </a:r>
            <a:r>
              <a:rPr lang="en-US" sz="2000" b="1" i="1" kern="0" dirty="0">
                <a:solidFill>
                  <a:sysClr val="windowText" lastClr="000000"/>
                </a:solidFill>
                <a:latin typeface="Arial"/>
                <a:cs typeface="Arial" pitchFamily="34" charset="0"/>
              </a:rPr>
              <a:t>crowded)</a:t>
            </a:r>
            <a:r>
              <a:rPr lang="en-US" sz="2000" kern="0" dirty="0">
                <a:solidFill>
                  <a:sysClr val="windowText" lastClr="000000"/>
                </a:solidFill>
                <a:latin typeface="Arial Black" panose="020B0A04020102020204" pitchFamily="34" charset="0"/>
                <a:cs typeface="Arial" pitchFamily="34" charset="0"/>
              </a:rPr>
              <a:t> Gramicidin</a:t>
            </a:r>
          </a:p>
          <a:p>
            <a:pPr algn="ctr">
              <a:defRPr/>
            </a:pPr>
            <a:r>
              <a:rPr lang="en-US" sz="2800" kern="0" dirty="0">
                <a:solidFill>
                  <a:sysClr val="windowText" lastClr="000000"/>
                </a:solidFill>
                <a:latin typeface="Arial Black" panose="020B0A04020102020204" pitchFamily="34" charset="0"/>
                <a:cs typeface="Arial" pitchFamily="34" charset="0"/>
              </a:rPr>
              <a:t>PNPF</a:t>
            </a:r>
            <a:r>
              <a:rPr lang="en-US" sz="2800" i="1" kern="0" dirty="0">
                <a:solidFill>
                  <a:sysClr val="windowText" lastClr="000000"/>
                </a:solidFill>
                <a:latin typeface="Arial Black" panose="020B0A04020102020204" pitchFamily="34" charset="0"/>
                <a:cs typeface="Arial" pitchFamily="34" charset="0"/>
              </a:rPr>
              <a:t> vs </a:t>
            </a:r>
            <a:r>
              <a:rPr lang="en-US" sz="2800" kern="0" dirty="0">
                <a:solidFill>
                  <a:sysClr val="windowText" lastClr="000000"/>
                </a:solidFill>
                <a:latin typeface="Arial Black" panose="020B0A04020102020204" pitchFamily="34" charset="0"/>
                <a:cs typeface="Arial" pitchFamily="34" charset="0"/>
              </a:rPr>
              <a:t>PNP</a:t>
            </a:r>
          </a:p>
        </p:txBody>
      </p:sp>
      <p:pic>
        <p:nvPicPr>
          <p:cNvPr id="5" name="Picture 4"/>
          <p:cNvPicPr>
            <a:picLocks noChangeAspect="1"/>
          </p:cNvPicPr>
          <p:nvPr/>
        </p:nvPicPr>
        <p:blipFill>
          <a:blip r:embed="rId2"/>
          <a:stretch>
            <a:fillRect/>
          </a:stretch>
        </p:blipFill>
        <p:spPr>
          <a:xfrm>
            <a:off x="2256180" y="1286104"/>
            <a:ext cx="3559404" cy="4962296"/>
          </a:xfrm>
          <a:prstGeom prst="rect">
            <a:avLst/>
          </a:prstGeom>
        </p:spPr>
      </p:pic>
      <p:sp>
        <p:nvSpPr>
          <p:cNvPr id="6" name="TextBox 5"/>
          <p:cNvSpPr txBox="1"/>
          <p:nvPr/>
        </p:nvSpPr>
        <p:spPr>
          <a:xfrm>
            <a:off x="3621024" y="2255521"/>
            <a:ext cx="2194560" cy="307777"/>
          </a:xfrm>
          <a:prstGeom prst="rect">
            <a:avLst/>
          </a:prstGeom>
          <a:noFill/>
        </p:spPr>
        <p:txBody>
          <a:bodyPr wrap="square" rtlCol="0">
            <a:spAutoFit/>
          </a:bodyPr>
          <a:lstStyle/>
          <a:p>
            <a:pPr>
              <a:defRPr/>
            </a:pPr>
            <a:r>
              <a:rPr lang="en-US" sz="1400" b="1" i="1" u="sng" kern="0" dirty="0">
                <a:solidFill>
                  <a:srgbClr val="2C56DC"/>
                </a:solidFill>
                <a:latin typeface="Arial" pitchFamily="34" charset="0"/>
                <a:cs typeface="Arial" pitchFamily="34" charset="0"/>
              </a:rPr>
              <a:t>Water Occupancy</a:t>
            </a:r>
          </a:p>
        </p:txBody>
      </p:sp>
      <p:sp>
        <p:nvSpPr>
          <p:cNvPr id="7" name="TextBox 6"/>
          <p:cNvSpPr txBox="1"/>
          <p:nvPr/>
        </p:nvSpPr>
        <p:spPr>
          <a:xfrm>
            <a:off x="4370832" y="4980433"/>
            <a:ext cx="2194560" cy="276999"/>
          </a:xfrm>
          <a:prstGeom prst="rect">
            <a:avLst/>
          </a:prstGeom>
          <a:noFill/>
        </p:spPr>
        <p:txBody>
          <a:bodyPr wrap="square" rtlCol="0">
            <a:spAutoFit/>
          </a:bodyPr>
          <a:lstStyle/>
          <a:p>
            <a:pPr>
              <a:defRPr/>
            </a:pPr>
            <a:r>
              <a:rPr lang="en-US" sz="1200" b="1" i="1" u="sng" kern="0" dirty="0">
                <a:solidFill>
                  <a:srgbClr val="C00000"/>
                </a:solidFill>
                <a:latin typeface="Arial" pitchFamily="34" charset="0"/>
                <a:cs typeface="Arial" pitchFamily="34" charset="0"/>
              </a:rPr>
              <a:t>K</a:t>
            </a:r>
            <a:r>
              <a:rPr lang="en-US" sz="1200" b="1" i="1" u="sng" kern="0" baseline="30000" dirty="0">
                <a:solidFill>
                  <a:srgbClr val="C00000"/>
                </a:solidFill>
                <a:latin typeface="Arial" pitchFamily="34" charset="0"/>
                <a:cs typeface="Arial" pitchFamily="34" charset="0"/>
              </a:rPr>
              <a:t>+</a:t>
            </a:r>
            <a:r>
              <a:rPr lang="en-US" sz="1200" b="1" i="1" u="sng" kern="0" dirty="0">
                <a:solidFill>
                  <a:srgbClr val="C00000"/>
                </a:solidFill>
                <a:latin typeface="Arial" pitchFamily="34" charset="0"/>
                <a:cs typeface="Arial" pitchFamily="34" charset="0"/>
              </a:rPr>
              <a:t> Occupancy</a:t>
            </a:r>
          </a:p>
        </p:txBody>
      </p:sp>
      <p:pic>
        <p:nvPicPr>
          <p:cNvPr id="8" name="Picture 7"/>
          <p:cNvPicPr>
            <a:picLocks noChangeAspect="1"/>
          </p:cNvPicPr>
          <p:nvPr/>
        </p:nvPicPr>
        <p:blipFill>
          <a:blip r:embed="rId3"/>
          <a:stretch>
            <a:fillRect/>
          </a:stretch>
        </p:blipFill>
        <p:spPr>
          <a:xfrm>
            <a:off x="6437376" y="1308471"/>
            <a:ext cx="3590232" cy="4962296"/>
          </a:xfrm>
          <a:prstGeom prst="rect">
            <a:avLst/>
          </a:prstGeom>
        </p:spPr>
      </p:pic>
      <p:sp>
        <p:nvSpPr>
          <p:cNvPr id="9" name="TextBox 8"/>
          <p:cNvSpPr txBox="1"/>
          <p:nvPr/>
        </p:nvSpPr>
        <p:spPr>
          <a:xfrm>
            <a:off x="8160864" y="3068274"/>
            <a:ext cx="1441860" cy="923330"/>
          </a:xfrm>
          <a:prstGeom prst="rect">
            <a:avLst/>
          </a:prstGeom>
          <a:noFill/>
          <a:ln w="12700">
            <a:solidFill>
              <a:srgbClr val="C00000"/>
            </a:solidFill>
          </a:ln>
        </p:spPr>
        <p:txBody>
          <a:bodyPr wrap="square" rtlCol="0">
            <a:spAutoFit/>
          </a:bodyPr>
          <a:lstStyle/>
          <a:p>
            <a:pPr algn="ctr">
              <a:defRPr/>
            </a:pPr>
            <a:r>
              <a:rPr lang="en-US" b="1" i="1" kern="0" dirty="0">
                <a:solidFill>
                  <a:srgbClr val="C00000"/>
                </a:solidFill>
                <a:latin typeface="Arial" pitchFamily="34" charset="0"/>
                <a:cs typeface="Arial" pitchFamily="34" charset="0"/>
              </a:rPr>
              <a:t>Current </a:t>
            </a:r>
          </a:p>
          <a:p>
            <a:pPr algn="ctr">
              <a:defRPr/>
            </a:pPr>
            <a:r>
              <a:rPr lang="en-US" sz="1200" b="1" i="1" kern="0" dirty="0">
                <a:solidFill>
                  <a:srgbClr val="C00000"/>
                </a:solidFill>
                <a:latin typeface="Arial" pitchFamily="34" charset="0"/>
                <a:cs typeface="Arial" pitchFamily="34" charset="0"/>
              </a:rPr>
              <a:t>vs</a:t>
            </a:r>
            <a:r>
              <a:rPr lang="en-US" b="1" i="1" kern="0" dirty="0">
                <a:solidFill>
                  <a:srgbClr val="C00000"/>
                </a:solidFill>
                <a:latin typeface="Arial" pitchFamily="34" charset="0"/>
                <a:cs typeface="Arial" pitchFamily="34" charset="0"/>
              </a:rPr>
              <a:t> </a:t>
            </a:r>
            <a:br>
              <a:rPr lang="en-US" b="1" i="1" kern="0" dirty="0">
                <a:solidFill>
                  <a:srgbClr val="C00000"/>
                </a:solidFill>
                <a:latin typeface="Arial" pitchFamily="34" charset="0"/>
                <a:cs typeface="Arial" pitchFamily="34" charset="0"/>
              </a:rPr>
            </a:br>
            <a:r>
              <a:rPr lang="en-US" b="1" i="1" kern="0" dirty="0">
                <a:solidFill>
                  <a:srgbClr val="C00000"/>
                </a:solidFill>
                <a:latin typeface="Arial" pitchFamily="34" charset="0"/>
                <a:cs typeface="Arial" pitchFamily="34" charset="0"/>
              </a:rPr>
              <a:t>Voltage</a:t>
            </a:r>
          </a:p>
        </p:txBody>
      </p:sp>
    </p:spTree>
    <p:extLst>
      <p:ext uri="{BB962C8B-B14F-4D97-AF65-F5344CB8AC3E}">
        <p14:creationId xmlns:p14="http://schemas.microsoft.com/office/powerpoint/2010/main" val="4124866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eaLnBrk="1" hangingPunct="1">
              <a:spcBef>
                <a:spcPts val="0"/>
              </a:spcBef>
              <a:defRPr/>
            </a:pPr>
            <a:fld id="{E992E85B-D96E-4C64-8DCC-FF1FED9104FA}" type="slidenum">
              <a:rPr lang="en-US" sz="1800" kern="0"/>
              <a:pPr eaLnBrk="1" hangingPunct="1">
                <a:spcBef>
                  <a:spcPts val="0"/>
                </a:spcBef>
                <a:defRPr/>
              </a:pPr>
              <a:t>37</a:t>
            </a:fld>
            <a:endParaRPr lang="en-US" sz="1800" kern="0"/>
          </a:p>
        </p:txBody>
      </p:sp>
      <p:sp>
        <p:nvSpPr>
          <p:cNvPr id="3" name="TextBox 2"/>
          <p:cNvSpPr txBox="1"/>
          <p:nvPr/>
        </p:nvSpPr>
        <p:spPr>
          <a:xfrm>
            <a:off x="3196785" y="373602"/>
            <a:ext cx="5722758" cy="415498"/>
          </a:xfrm>
          <a:prstGeom prst="rect">
            <a:avLst/>
          </a:prstGeom>
          <a:noFill/>
        </p:spPr>
        <p:txBody>
          <a:bodyPr wrap="square" rtlCol="0">
            <a:spAutoFit/>
          </a:bodyPr>
          <a:lstStyle/>
          <a:p>
            <a:pPr algn="ctr" fontAlgn="base">
              <a:spcBef>
                <a:spcPct val="0"/>
              </a:spcBef>
              <a:spcAft>
                <a:spcPct val="0"/>
              </a:spcAft>
              <a:defRPr/>
            </a:pPr>
            <a:r>
              <a:rPr lang="en-US" sz="1200" kern="0" dirty="0">
                <a:solidFill>
                  <a:srgbClr val="000000"/>
                </a:solidFill>
                <a:latin typeface="Arial Black" panose="020B0A04020102020204" pitchFamily="34" charset="0"/>
                <a:cs typeface="Arial" pitchFamily="34" charset="0"/>
              </a:rPr>
              <a:t> </a:t>
            </a:r>
            <a:r>
              <a:rPr lang="en-US" sz="2100" kern="0" dirty="0">
                <a:solidFill>
                  <a:srgbClr val="000000"/>
                </a:solidFill>
                <a:latin typeface="Arial Black" panose="020B0A04020102020204" pitchFamily="34" charset="0"/>
                <a:cs typeface="Arial" pitchFamily="34" charset="0"/>
              </a:rPr>
              <a:t>Cardiac Calcium Channel </a:t>
            </a:r>
            <a:r>
              <a:rPr lang="en-US" sz="2100" kern="0" dirty="0" err="1">
                <a:solidFill>
                  <a:srgbClr val="000000"/>
                </a:solidFill>
                <a:latin typeface="Arial Black" panose="020B0A04020102020204" pitchFamily="34" charset="0"/>
                <a:cs typeface="Arial" pitchFamily="34" charset="0"/>
              </a:rPr>
              <a:t>Ca</a:t>
            </a:r>
            <a:r>
              <a:rPr lang="en-US" sz="2100" kern="0" baseline="-25000" dirty="0" err="1">
                <a:solidFill>
                  <a:srgbClr val="000000"/>
                </a:solidFill>
                <a:latin typeface="Arial Black" panose="020B0A04020102020204" pitchFamily="34" charset="0"/>
                <a:cs typeface="Arial" pitchFamily="34" charset="0"/>
              </a:rPr>
              <a:t>V</a:t>
            </a:r>
            <a:r>
              <a:rPr lang="en-US" sz="2100" b="1" i="1" kern="0" dirty="0" err="1">
                <a:solidFill>
                  <a:srgbClr val="000000"/>
                </a:solidFill>
                <a:latin typeface="Arial" pitchFamily="34" charset="0"/>
                <a:cs typeface="Arial" pitchFamily="34" charset="0"/>
              </a:rPr>
              <a:t>.</a:t>
            </a:r>
            <a:r>
              <a:rPr lang="en-US" b="1" i="1" kern="0" dirty="0" err="1">
                <a:solidFill>
                  <a:srgbClr val="000000"/>
                </a:solidFill>
                <a:latin typeface="Arial" pitchFamily="34" charset="0"/>
                <a:cs typeface="Arial" pitchFamily="34" charset="0"/>
              </a:rPr>
              <a:t>n</a:t>
            </a:r>
            <a:endParaRPr lang="en-US" sz="2100" kern="0" dirty="0">
              <a:solidFill>
                <a:srgbClr val="000000"/>
              </a:solidFill>
              <a:latin typeface="Arial Black" panose="020B0A04020102020204" pitchFamily="34" charset="0"/>
              <a:cs typeface="Arial" pitchFamily="34" charset="0"/>
            </a:endParaRPr>
          </a:p>
        </p:txBody>
      </p:sp>
      <p:grpSp>
        <p:nvGrpSpPr>
          <p:cNvPr id="10" name="Group 9"/>
          <p:cNvGrpSpPr/>
          <p:nvPr/>
        </p:nvGrpSpPr>
        <p:grpSpPr>
          <a:xfrm>
            <a:off x="6564053" y="1943934"/>
            <a:ext cx="3663027" cy="2878714"/>
            <a:chOff x="5066413" y="970736"/>
            <a:chExt cx="3655905" cy="291628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413" y="1359533"/>
              <a:ext cx="3655905" cy="2527483"/>
            </a:xfrm>
            <a:prstGeom prst="rect">
              <a:avLst/>
            </a:prstGeom>
          </p:spPr>
        </p:pic>
        <p:sp>
          <p:nvSpPr>
            <p:cNvPr id="9" name="Rectangle 8"/>
            <p:cNvSpPr/>
            <p:nvPr/>
          </p:nvSpPr>
          <p:spPr>
            <a:xfrm>
              <a:off x="6349365" y="970736"/>
              <a:ext cx="998650" cy="280614"/>
            </a:xfrm>
            <a:prstGeom prst="rect">
              <a:avLst/>
            </a:prstGeom>
          </p:spPr>
          <p:txBody>
            <a:bodyPr wrap="none">
              <a:spAutoFit/>
            </a:bodyPr>
            <a:lstStyle/>
            <a:p>
              <a:pPr fontAlgn="base">
                <a:spcBef>
                  <a:spcPct val="0"/>
                </a:spcBef>
                <a:spcAft>
                  <a:spcPct val="0"/>
                </a:spcAft>
                <a:defRPr/>
              </a:pPr>
              <a:r>
                <a:rPr lang="en-US" sz="1200" kern="0" baseline="-25000" dirty="0">
                  <a:solidFill>
                    <a:srgbClr val="000000"/>
                  </a:solidFill>
                  <a:latin typeface="Arial Black" panose="020B0A04020102020204" pitchFamily="34" charset="0"/>
                  <a:cs typeface="Arial" pitchFamily="34" charset="0"/>
                </a:rPr>
                <a:t>Binding Curve </a:t>
              </a:r>
              <a:endParaRPr lang="en-US" sz="1200" kern="0" dirty="0">
                <a:solidFill>
                  <a:srgbClr val="000000"/>
                </a:solidFill>
                <a:latin typeface="Arial" pitchFamily="34" charset="0"/>
                <a:cs typeface="Arial" pitchFamily="34" charset="0"/>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01" y="1914218"/>
            <a:ext cx="3553491" cy="2918939"/>
          </a:xfrm>
          <a:prstGeom prst="rect">
            <a:avLst/>
          </a:prstGeom>
        </p:spPr>
      </p:pic>
      <p:sp useBgFill="1">
        <p:nvSpPr>
          <p:cNvPr id="12" name="Rectangle 11"/>
          <p:cNvSpPr/>
          <p:nvPr/>
        </p:nvSpPr>
        <p:spPr bwMode="auto">
          <a:xfrm>
            <a:off x="9193482" y="1351659"/>
            <a:ext cx="366024" cy="392415"/>
          </a:xfrm>
          <a:prstGeom prst="rect">
            <a:avLst/>
          </a:prstGeom>
          <a:ln w="25400" cap="flat" cmpd="sng" algn="ctr">
            <a:noFill/>
            <a:prstDash val="solid"/>
            <a:round/>
            <a:headEnd type="stealth" w="med" len="sm"/>
            <a:tailEnd type="stealth" w="med" len="sm"/>
          </a:ln>
          <a:effectLst/>
        </p:spPr>
        <p:txBody>
          <a:bodyPr vert="horz" wrap="square" lIns="68580" tIns="102870" rIns="68580" bIns="102870" numCol="1" rtlCol="0" anchor="t" anchorCtr="0" compatLnSpc="1">
            <a:prstTxWarp prst="textNoShape">
              <a:avLst/>
            </a:prstTxWarp>
            <a:spAutoFit/>
          </a:bodyPr>
          <a:lstStyle/>
          <a:p>
            <a:pPr algn="ctr" eaLnBrk="0" fontAlgn="base" hangingPunct="0">
              <a:spcBef>
                <a:spcPct val="50000"/>
              </a:spcBef>
              <a:spcAft>
                <a:spcPct val="0"/>
              </a:spcAft>
              <a:defRPr/>
            </a:pPr>
            <a:endParaRPr lang="en-US" sz="1200" kern="0">
              <a:solidFill>
                <a:srgbClr val="000000"/>
              </a:solidFill>
              <a:latin typeface="Arial" pitchFamily="34" charset="0"/>
              <a:cs typeface="Arial" pitchFamily="34" charset="0"/>
            </a:endParaRPr>
          </a:p>
        </p:txBody>
      </p:sp>
      <p:sp>
        <p:nvSpPr>
          <p:cNvPr id="14" name="Rectangle 13"/>
          <p:cNvSpPr/>
          <p:nvPr/>
        </p:nvSpPr>
        <p:spPr>
          <a:xfrm>
            <a:off x="6429417" y="5318951"/>
            <a:ext cx="3429000" cy="230832"/>
          </a:xfrm>
          <a:prstGeom prst="rect">
            <a:avLst/>
          </a:prstGeom>
        </p:spPr>
        <p:txBody>
          <a:bodyPr>
            <a:spAutoFit/>
          </a:bodyPr>
          <a:lstStyle/>
          <a:p>
            <a:pPr algn="ctr" fontAlgn="base">
              <a:spcBef>
                <a:spcPct val="0"/>
              </a:spcBef>
              <a:spcAft>
                <a:spcPct val="0"/>
              </a:spcAft>
              <a:defRPr/>
            </a:pPr>
            <a:r>
              <a:rPr lang="en-US" sz="900" i="1" kern="0" dirty="0">
                <a:solidFill>
                  <a:srgbClr val="000000"/>
                </a:solidFill>
                <a:latin typeface="Arial" pitchFamily="34" charset="0"/>
                <a:cs typeface="Arial" pitchFamily="34" charset="0"/>
              </a:rPr>
              <a:t>Liu &amp; Eisenberg J Chem Phys 141(22): 22D532 </a:t>
            </a:r>
          </a:p>
        </p:txBody>
      </p:sp>
      <p:pic>
        <p:nvPicPr>
          <p:cNvPr id="16" name="Picture 15"/>
          <p:cNvPicPr>
            <a:picLocks noChangeAspect="1"/>
          </p:cNvPicPr>
          <p:nvPr/>
        </p:nvPicPr>
        <p:blipFill>
          <a:blip r:embed="rId4"/>
          <a:stretch>
            <a:fillRect/>
          </a:stretch>
        </p:blipFill>
        <p:spPr>
          <a:xfrm>
            <a:off x="2819637" y="5049181"/>
            <a:ext cx="2592549" cy="539543"/>
          </a:xfrm>
          <a:prstGeom prst="rect">
            <a:avLst/>
          </a:prstGeom>
        </p:spPr>
      </p:pic>
      <p:sp useBgFill="1">
        <p:nvSpPr>
          <p:cNvPr id="11" name="Rectangle 10"/>
          <p:cNvSpPr/>
          <p:nvPr/>
        </p:nvSpPr>
        <p:spPr bwMode="auto">
          <a:xfrm>
            <a:off x="2488892" y="1914218"/>
            <a:ext cx="3553491" cy="392415"/>
          </a:xfrm>
          <a:prstGeom prst="rect">
            <a:avLst/>
          </a:prstGeom>
          <a:ln w="25400" cap="flat" cmpd="sng" algn="ctr">
            <a:noFill/>
            <a:prstDash val="solid"/>
            <a:round/>
            <a:headEnd type="stealth" w="med" len="sm"/>
            <a:tailEnd type="stealth" w="med" len="sm"/>
          </a:ln>
          <a:effectLst/>
        </p:spPr>
        <p:txBody>
          <a:bodyPr vert="horz" wrap="square" lIns="68580" tIns="102870" rIns="68580" bIns="102870" numCol="1" rtlCol="0" anchor="t" anchorCtr="0" compatLnSpc="1">
            <a:prstTxWarp prst="textNoShape">
              <a:avLst/>
            </a:prstTxWarp>
            <a:spAutoFit/>
          </a:bodyPr>
          <a:lstStyle/>
          <a:p>
            <a:pPr algn="ctr" eaLnBrk="0" fontAlgn="base" hangingPunct="0">
              <a:spcBef>
                <a:spcPct val="50000"/>
              </a:spcBef>
              <a:spcAft>
                <a:spcPct val="0"/>
              </a:spcAft>
              <a:defRPr/>
            </a:pPr>
            <a:endParaRPr lang="en-US" sz="1200" kern="0">
              <a:solidFill>
                <a:srgbClr val="000000"/>
              </a:solidFill>
              <a:latin typeface="Arial" pitchFamily="34" charset="0"/>
              <a:cs typeface="Arial" pitchFamily="34" charset="0"/>
            </a:endParaRPr>
          </a:p>
        </p:txBody>
      </p:sp>
      <p:sp>
        <p:nvSpPr>
          <p:cNvPr id="4" name="TextBox 3"/>
          <p:cNvSpPr txBox="1"/>
          <p:nvPr/>
        </p:nvSpPr>
        <p:spPr>
          <a:xfrm>
            <a:off x="3314480" y="1848189"/>
            <a:ext cx="2185214" cy="553998"/>
          </a:xfrm>
          <a:prstGeom prst="rect">
            <a:avLst/>
          </a:prstGeom>
          <a:noFill/>
        </p:spPr>
        <p:txBody>
          <a:bodyPr wrap="none" rtlCol="0">
            <a:spAutoFit/>
          </a:bodyPr>
          <a:lstStyle/>
          <a:p>
            <a:pPr fontAlgn="base">
              <a:spcBef>
                <a:spcPct val="0"/>
              </a:spcBef>
              <a:spcAft>
                <a:spcPct val="0"/>
              </a:spcAft>
              <a:defRPr/>
            </a:pPr>
            <a:r>
              <a:rPr lang="en-US" kern="0" baseline="-25000" dirty="0">
                <a:solidFill>
                  <a:srgbClr val="000000"/>
                </a:solidFill>
                <a:latin typeface="Arial Black" panose="020B0A04020102020204" pitchFamily="34" charset="0"/>
                <a:cs typeface="Arial" pitchFamily="34" charset="0"/>
              </a:rPr>
              <a:t>Lipkind-Fozzard Model </a:t>
            </a:r>
            <a:r>
              <a:rPr lang="en-US" kern="0" dirty="0">
                <a:solidFill>
                  <a:srgbClr val="000000"/>
                </a:solidFill>
                <a:latin typeface="Arial Black" panose="020B0A04020102020204" pitchFamily="34" charset="0"/>
                <a:cs typeface="Arial" pitchFamily="34" charset="0"/>
              </a:rPr>
              <a:t> </a:t>
            </a:r>
          </a:p>
          <a:p>
            <a:pPr fontAlgn="base">
              <a:spcBef>
                <a:spcPct val="0"/>
              </a:spcBef>
              <a:spcAft>
                <a:spcPct val="0"/>
              </a:spcAft>
              <a:defRPr/>
            </a:pPr>
            <a:endParaRPr lang="en-US" sz="1200" kern="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15875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74951" y="1090072"/>
            <a:ext cx="6684264" cy="5049667"/>
          </a:xfrm>
          <a:prstGeom prst="rect">
            <a:avLst/>
          </a:prstGeom>
        </p:spPr>
      </p:pic>
      <p:sp>
        <p:nvSpPr>
          <p:cNvPr id="19" name="Rectangle 18"/>
          <p:cNvSpPr/>
          <p:nvPr/>
        </p:nvSpPr>
        <p:spPr>
          <a:xfrm>
            <a:off x="2873459" y="832451"/>
            <a:ext cx="6828335" cy="369332"/>
          </a:xfrm>
          <a:prstGeom prst="rect">
            <a:avLst/>
          </a:prstGeom>
          <a:solidFill>
            <a:schemeClr val="bg1"/>
          </a:solidFill>
          <a:ln w="19050">
            <a:noFill/>
          </a:ln>
        </p:spPr>
        <p:txBody>
          <a:bodyPr rtlCol="0" anchor="ctr">
            <a:spAutoFit/>
          </a:bodyPr>
          <a:lstStyle/>
          <a:p>
            <a:pPr algn="ctr">
              <a:defRPr/>
            </a:pPr>
            <a:endParaRPr lang="en-US" i="1" kern="0" dirty="0">
              <a:solidFill>
                <a:sysClr val="windowText" lastClr="000000"/>
              </a:solidFill>
              <a:latin typeface="Arial" pitchFamily="34" charset="0"/>
              <a:cs typeface="Arial" pitchFamily="34" charset="0"/>
            </a:endParaRPr>
          </a:p>
        </p:txBody>
      </p:sp>
      <p:cxnSp>
        <p:nvCxnSpPr>
          <p:cNvPr id="18" name="Straight Arrow Connector 17"/>
          <p:cNvCxnSpPr/>
          <p:nvPr/>
        </p:nvCxnSpPr>
        <p:spPr bwMode="auto">
          <a:xfrm>
            <a:off x="3698096" y="1194956"/>
            <a:ext cx="1481749" cy="3"/>
          </a:xfrm>
          <a:prstGeom prst="straightConnector1">
            <a:avLst/>
          </a:prstGeom>
          <a:noFill/>
          <a:ln w="15875" cap="flat" cmpd="sng" algn="ctr">
            <a:solidFill>
              <a:schemeClr val="tx1"/>
            </a:solidFill>
            <a:prstDash val="sysDash"/>
            <a:round/>
            <a:headEnd type="stealth" w="med" len="med"/>
            <a:tailEnd type="none" w="med" len="med"/>
          </a:ln>
          <a:effectLst/>
        </p:spPr>
      </p:cxnSp>
      <p:sp>
        <p:nvSpPr>
          <p:cNvPr id="11" name="Rectangle 10"/>
          <p:cNvSpPr/>
          <p:nvPr/>
        </p:nvSpPr>
        <p:spPr>
          <a:xfrm>
            <a:off x="7894076" y="2932382"/>
            <a:ext cx="1424465" cy="369332"/>
          </a:xfrm>
          <a:prstGeom prst="rect">
            <a:avLst/>
          </a:prstGeom>
          <a:blipFill dpi="0" rotWithShape="1">
            <a:blip r:embed="rId3">
              <a:alphaModFix amt="7000"/>
            </a:blip>
            <a:srcRect/>
            <a:tile tx="0" ty="0" sx="100000" sy="100000" flip="none" algn="tl"/>
          </a:blipFill>
          <a:ln w="19050">
            <a:noFill/>
          </a:ln>
        </p:spPr>
        <p:txBody>
          <a:bodyPr wrap="square" rtlCol="0" anchor="ctr">
            <a:spAutoFit/>
          </a:bodyPr>
          <a:lstStyle/>
          <a:p>
            <a:pPr algn="ctr">
              <a:defRPr/>
            </a:pPr>
            <a:endParaRPr lang="en-US" i="1" kern="0" dirty="0">
              <a:solidFill>
                <a:srgbClr val="000000"/>
              </a:solidFill>
              <a:latin typeface="Arial" pitchFamily="34" charset="0"/>
              <a:cs typeface="Arial" pitchFamily="34" charset="0"/>
            </a:endParaRPr>
          </a:p>
        </p:txBody>
      </p:sp>
      <p:cxnSp>
        <p:nvCxnSpPr>
          <p:cNvPr id="15" name="Straight Arrow Connector 14"/>
          <p:cNvCxnSpPr/>
          <p:nvPr/>
        </p:nvCxnSpPr>
        <p:spPr bwMode="auto">
          <a:xfrm>
            <a:off x="6534679" y="1194955"/>
            <a:ext cx="1381171" cy="0"/>
          </a:xfrm>
          <a:prstGeom prst="straightConnector1">
            <a:avLst/>
          </a:prstGeom>
          <a:noFill/>
          <a:ln w="15875" cap="flat" cmpd="sng" algn="ctr">
            <a:solidFill>
              <a:schemeClr val="tx1"/>
            </a:solidFill>
            <a:prstDash val="sysDash"/>
            <a:round/>
            <a:headEnd type="none" w="med" len="med"/>
            <a:tailEnd type="stealth" w="med" len="med"/>
          </a:ln>
          <a:effectLst/>
        </p:spPr>
      </p:cxnSp>
      <p:cxnSp>
        <p:nvCxnSpPr>
          <p:cNvPr id="17" name="Straight Connector 16"/>
          <p:cNvCxnSpPr/>
          <p:nvPr/>
        </p:nvCxnSpPr>
        <p:spPr bwMode="auto">
          <a:xfrm flipV="1">
            <a:off x="3697850" y="971436"/>
            <a:ext cx="197" cy="410769"/>
          </a:xfrm>
          <a:prstGeom prst="line">
            <a:avLst/>
          </a:prstGeom>
          <a:noFill/>
          <a:ln w="15875" cap="flat" cmpd="sng" algn="ctr">
            <a:solidFill>
              <a:schemeClr val="tx1"/>
            </a:solidFill>
            <a:prstDash val="solid"/>
            <a:round/>
            <a:headEnd type="none" w="med" len="med"/>
            <a:tailEnd type="none" w="med" len="med"/>
          </a:ln>
          <a:effectLst/>
        </p:spPr>
      </p:cxnSp>
      <p:sp>
        <p:nvSpPr>
          <p:cNvPr id="9" name="TextBox 8"/>
          <p:cNvSpPr txBox="1"/>
          <p:nvPr/>
        </p:nvSpPr>
        <p:spPr>
          <a:xfrm>
            <a:off x="5143367" y="1041163"/>
            <a:ext cx="1363117" cy="276999"/>
          </a:xfrm>
          <a:prstGeom prst="rect">
            <a:avLst/>
          </a:prstGeom>
          <a:noFill/>
        </p:spPr>
        <p:txBody>
          <a:bodyPr wrap="square" rtlCol="0">
            <a:spAutoFit/>
          </a:bodyPr>
          <a:lstStyle/>
          <a:p>
            <a:pPr algn="ctr">
              <a:defRPr/>
            </a:pPr>
            <a:r>
              <a:rPr lang="en-US" sz="1200" b="1" kern="0" dirty="0">
                <a:solidFill>
                  <a:srgbClr val="000000"/>
                </a:solidFill>
                <a:latin typeface="Arial" pitchFamily="34" charset="0"/>
                <a:cs typeface="Arial" pitchFamily="34" charset="0"/>
              </a:rPr>
              <a:t> Na Channel</a:t>
            </a:r>
          </a:p>
        </p:txBody>
      </p:sp>
      <p:sp>
        <p:nvSpPr>
          <p:cNvPr id="6" name="Slide Number Placeholder 5"/>
          <p:cNvSpPr>
            <a:spLocks noGrp="1"/>
          </p:cNvSpPr>
          <p:nvPr>
            <p:ph type="sldNum" sz="quarter" idx="12"/>
          </p:nvPr>
        </p:nvSpPr>
        <p:spPr/>
        <p:txBody>
          <a:bodyPr/>
          <a:lstStyle/>
          <a:p>
            <a:pPr eaLnBrk="1" hangingPunct="1">
              <a:spcBef>
                <a:spcPts val="0"/>
              </a:spcBef>
              <a:defRPr/>
            </a:pPr>
            <a:fld id="{E992E85B-D96E-4C64-8DCC-FF1FED9104FA}" type="slidenum">
              <a:rPr lang="en-US" sz="1800" kern="0"/>
              <a:pPr eaLnBrk="1" hangingPunct="1">
                <a:spcBef>
                  <a:spcPts val="0"/>
                </a:spcBef>
                <a:defRPr/>
              </a:pPr>
              <a:t>38</a:t>
            </a:fld>
            <a:endParaRPr lang="en-US" sz="1800" kern="0"/>
          </a:p>
        </p:txBody>
      </p:sp>
      <p:sp>
        <p:nvSpPr>
          <p:cNvPr id="3" name="TextBox 2"/>
          <p:cNvSpPr txBox="1"/>
          <p:nvPr/>
        </p:nvSpPr>
        <p:spPr>
          <a:xfrm>
            <a:off x="3248698" y="41181"/>
            <a:ext cx="6048674" cy="830997"/>
          </a:xfrm>
          <a:prstGeom prst="rect">
            <a:avLst/>
          </a:prstGeom>
          <a:noFill/>
        </p:spPr>
        <p:txBody>
          <a:bodyPr wrap="square" rtlCol="0">
            <a:spAutoFit/>
          </a:bodyPr>
          <a:lstStyle/>
          <a:p>
            <a:pPr algn="ctr">
              <a:defRPr/>
            </a:pPr>
            <a:r>
              <a:rPr lang="en-US" kern="0" dirty="0">
                <a:solidFill>
                  <a:srgbClr val="000000"/>
                </a:solidFill>
                <a:latin typeface="Arial Black" panose="020B0A04020102020204" pitchFamily="34" charset="0"/>
                <a:cs typeface="Arial" pitchFamily="34" charset="0"/>
              </a:rPr>
              <a:t> Cardiac Calcium Channel Ca</a:t>
            </a:r>
            <a:r>
              <a:rPr lang="en-US" kern="0" baseline="-25000" dirty="0">
                <a:solidFill>
                  <a:srgbClr val="000000"/>
                </a:solidFill>
                <a:latin typeface="Arial Black" panose="020B0A04020102020204" pitchFamily="34" charset="0"/>
                <a:cs typeface="Arial" pitchFamily="34" charset="0"/>
              </a:rPr>
              <a:t>V</a:t>
            </a:r>
            <a:r>
              <a:rPr lang="en-US" kern="0" dirty="0">
                <a:solidFill>
                  <a:srgbClr val="000000"/>
                </a:solidFill>
                <a:latin typeface="Arial Black" panose="020B0A04020102020204" pitchFamily="34" charset="0"/>
                <a:cs typeface="Arial" pitchFamily="34" charset="0"/>
              </a:rPr>
              <a:t>1</a:t>
            </a:r>
            <a:r>
              <a:rPr lang="en-US" b="1" i="1" kern="0" dirty="0">
                <a:solidFill>
                  <a:srgbClr val="000000"/>
                </a:solidFill>
                <a:latin typeface="Arial" pitchFamily="34" charset="0"/>
                <a:cs typeface="Arial" pitchFamily="34" charset="0"/>
              </a:rPr>
              <a:t>.</a:t>
            </a:r>
            <a:r>
              <a:rPr lang="en-US" sz="1600" b="1" i="1" kern="0" dirty="0">
                <a:solidFill>
                  <a:srgbClr val="000000"/>
                </a:solidFill>
                <a:latin typeface="Arial" pitchFamily="34" charset="0"/>
                <a:cs typeface="Arial" pitchFamily="34" charset="0"/>
              </a:rPr>
              <a:t>n</a:t>
            </a:r>
            <a:endParaRPr lang="en-US" sz="1600" b="1" i="1" kern="0" baseline="-25000" dirty="0">
              <a:solidFill>
                <a:srgbClr val="000000"/>
              </a:solidFill>
              <a:latin typeface="Arial" pitchFamily="34" charset="0"/>
              <a:cs typeface="Arial" pitchFamily="34" charset="0"/>
            </a:endParaRPr>
          </a:p>
          <a:p>
            <a:pPr algn="ctr">
              <a:defRPr/>
            </a:pPr>
            <a:r>
              <a:rPr lang="en-US" sz="1600" u="sng" kern="0" dirty="0">
                <a:solidFill>
                  <a:srgbClr val="000000"/>
                </a:solidFill>
                <a:latin typeface="Arial" pitchFamily="34" charset="0"/>
                <a:cs typeface="Arial" pitchFamily="34" charset="0"/>
              </a:rPr>
              <a:t>Experimental Signature</a:t>
            </a:r>
            <a:r>
              <a:rPr lang="en-US" sz="1600" kern="0" dirty="0">
                <a:solidFill>
                  <a:srgbClr val="000000"/>
                </a:solidFill>
                <a:latin typeface="Arial" pitchFamily="34" charset="0"/>
                <a:cs typeface="Arial" pitchFamily="34" charset="0"/>
              </a:rPr>
              <a:t> </a:t>
            </a:r>
            <a:r>
              <a:rPr lang="en-US" sz="1600" i="1" kern="0" dirty="0">
                <a:solidFill>
                  <a:srgbClr val="000000"/>
                </a:solidFill>
                <a:latin typeface="Arial" pitchFamily="34" charset="0"/>
                <a:cs typeface="Arial" pitchFamily="34" charset="0"/>
              </a:rPr>
              <a:t>Anomalous</a:t>
            </a:r>
            <a:r>
              <a:rPr lang="en-US" sz="1600" kern="0" dirty="0">
                <a:solidFill>
                  <a:srgbClr val="000000"/>
                </a:solidFill>
                <a:latin typeface="Arial" pitchFamily="34" charset="0"/>
                <a:cs typeface="Arial" pitchFamily="34" charset="0"/>
              </a:rPr>
              <a:t>* Mole Fraction </a:t>
            </a:r>
          </a:p>
          <a:p>
            <a:pPr algn="ctr">
              <a:defRPr/>
            </a:pPr>
            <a:r>
              <a:rPr lang="en-US" sz="1200" kern="0" dirty="0">
                <a:solidFill>
                  <a:srgbClr val="000000"/>
                </a:solidFill>
                <a:latin typeface="Arial Black" panose="020B0A04020102020204" pitchFamily="34" charset="0"/>
                <a:cs typeface="Arial" pitchFamily="34" charset="0"/>
              </a:rPr>
              <a:t>Non-equilibrium</a:t>
            </a:r>
          </a:p>
        </p:txBody>
      </p:sp>
      <p:sp>
        <p:nvSpPr>
          <p:cNvPr id="5" name="Rectangle 4"/>
          <p:cNvSpPr/>
          <p:nvPr/>
        </p:nvSpPr>
        <p:spPr>
          <a:xfrm>
            <a:off x="4115780" y="6507415"/>
            <a:ext cx="4572000" cy="276999"/>
          </a:xfrm>
          <a:prstGeom prst="rect">
            <a:avLst/>
          </a:prstGeom>
        </p:spPr>
        <p:txBody>
          <a:bodyPr>
            <a:spAutoFit/>
          </a:bodyPr>
          <a:lstStyle/>
          <a:p>
            <a:pPr>
              <a:defRPr/>
            </a:pPr>
            <a:r>
              <a:rPr lang="en-US" sz="1200" i="1" kern="0" dirty="0">
                <a:solidFill>
                  <a:srgbClr val="000000"/>
                </a:solidFill>
                <a:latin typeface="Arial" pitchFamily="34" charset="0"/>
                <a:cs typeface="Arial" pitchFamily="34" charset="0"/>
              </a:rPr>
              <a:t>Liu &amp; Eisenberg (2015) Physical Review E 92: 012711</a:t>
            </a:r>
          </a:p>
        </p:txBody>
      </p:sp>
      <p:sp>
        <p:nvSpPr>
          <p:cNvPr id="8" name="TextBox 7"/>
          <p:cNvSpPr txBox="1"/>
          <p:nvPr/>
        </p:nvSpPr>
        <p:spPr>
          <a:xfrm>
            <a:off x="2323961" y="6143770"/>
            <a:ext cx="7920880" cy="461665"/>
          </a:xfrm>
          <a:prstGeom prst="rect">
            <a:avLst/>
          </a:prstGeom>
          <a:noFill/>
        </p:spPr>
        <p:txBody>
          <a:bodyPr wrap="square" rtlCol="0">
            <a:spAutoFit/>
          </a:bodyPr>
          <a:lstStyle/>
          <a:p>
            <a:pPr algn="ctr">
              <a:defRPr/>
            </a:pPr>
            <a:r>
              <a:rPr lang="en-US" sz="1200" b="1" kern="0" dirty="0">
                <a:solidFill>
                  <a:srgbClr val="000000"/>
                </a:solidFill>
                <a:latin typeface="Arial" pitchFamily="34" charset="0"/>
                <a:cs typeface="Arial" pitchFamily="34" charset="0"/>
              </a:rPr>
              <a:t>*</a:t>
            </a:r>
            <a:r>
              <a:rPr lang="en-US" sz="1200" b="1" i="1" kern="0" dirty="0">
                <a:solidFill>
                  <a:srgbClr val="000000"/>
                </a:solidFill>
                <a:latin typeface="Arial" pitchFamily="34" charset="0"/>
                <a:cs typeface="Arial" pitchFamily="34" charset="0"/>
              </a:rPr>
              <a:t>Anomalous </a:t>
            </a:r>
            <a:r>
              <a:rPr lang="en-US" sz="1200" b="1" kern="0" dirty="0">
                <a:solidFill>
                  <a:srgbClr val="000000"/>
                </a:solidFill>
                <a:latin typeface="Arial" pitchFamily="34" charset="0"/>
                <a:cs typeface="Arial" pitchFamily="34" charset="0"/>
              </a:rPr>
              <a:t>because </a:t>
            </a:r>
            <a:r>
              <a:rPr lang="en-US" sz="1200" b="1" kern="0" dirty="0">
                <a:solidFill>
                  <a:srgbClr val="C00000"/>
                </a:solidFill>
                <a:latin typeface="Arial Black" panose="020B0A04020102020204" pitchFamily="34" charset="0"/>
                <a:cs typeface="Arial" pitchFamily="34" charset="0"/>
              </a:rPr>
              <a:t>CALCIUM CHANNEL IS A SODIUM CHANNEL</a:t>
            </a:r>
            <a:r>
              <a:rPr lang="en-US" sz="1200" b="1" kern="0" dirty="0">
                <a:solidFill>
                  <a:srgbClr val="000000"/>
                </a:solidFill>
                <a:latin typeface="Arial" pitchFamily="34" charset="0"/>
                <a:cs typeface="Arial" pitchFamily="34" charset="0"/>
              </a:rPr>
              <a:t> at [CaCl</a:t>
            </a:r>
            <a:r>
              <a:rPr lang="en-US" sz="1200" b="1" kern="0" baseline="-25000" dirty="0">
                <a:solidFill>
                  <a:srgbClr val="000000"/>
                </a:solidFill>
                <a:latin typeface="Arial" pitchFamily="34" charset="0"/>
                <a:cs typeface="Arial" pitchFamily="34" charset="0"/>
              </a:rPr>
              <a:t>2</a:t>
            </a:r>
            <a:r>
              <a:rPr lang="en-US" sz="1200" b="1" kern="0" dirty="0">
                <a:solidFill>
                  <a:srgbClr val="000000"/>
                </a:solidFill>
                <a:latin typeface="Arial" pitchFamily="34" charset="0"/>
                <a:cs typeface="Arial" pitchFamily="34" charset="0"/>
              </a:rPr>
              <a:t>] </a:t>
            </a:r>
            <a:r>
              <a:rPr lang="en-US" sz="1200" b="1" kern="0" dirty="0">
                <a:solidFill>
                  <a:srgbClr val="000000"/>
                </a:solidFill>
                <a:latin typeface="Arial" pitchFamily="34" charset="0"/>
                <a:cs typeface="Arial" pitchFamily="34" charset="0"/>
                <a:sym typeface="Symbol" panose="05050102010706020507" pitchFamily="18" charset="2"/>
              </a:rPr>
              <a:t> </a:t>
            </a:r>
            <a:r>
              <a:rPr lang="en-US" sz="1200" b="1" kern="0" dirty="0">
                <a:solidFill>
                  <a:srgbClr val="000000"/>
                </a:solidFill>
                <a:latin typeface="Arial" pitchFamily="34" charset="0"/>
                <a:cs typeface="Arial" pitchFamily="34" charset="0"/>
              </a:rPr>
              <a:t>10</a:t>
            </a:r>
            <a:r>
              <a:rPr lang="en-US" sz="1200" b="1" kern="0" baseline="30000" dirty="0">
                <a:solidFill>
                  <a:srgbClr val="000000"/>
                </a:solidFill>
                <a:latin typeface="Arial" pitchFamily="34" charset="0"/>
                <a:cs typeface="Arial" pitchFamily="34" charset="0"/>
              </a:rPr>
              <a:t>-3.4</a:t>
            </a:r>
            <a:endParaRPr lang="en-US" sz="1200" b="1" kern="0" dirty="0">
              <a:solidFill>
                <a:srgbClr val="000000"/>
              </a:solidFill>
              <a:latin typeface="Arial" pitchFamily="34" charset="0"/>
              <a:cs typeface="Arial" pitchFamily="34" charset="0"/>
            </a:endParaRPr>
          </a:p>
          <a:p>
            <a:pPr algn="ctr">
              <a:defRPr/>
            </a:pPr>
            <a:r>
              <a:rPr lang="en-US" sz="1200" b="1" kern="0" dirty="0">
                <a:solidFill>
                  <a:srgbClr val="000000"/>
                </a:solidFill>
                <a:latin typeface="Arial" pitchFamily="34" charset="0"/>
                <a:cs typeface="Arial" pitchFamily="34" charset="0"/>
              </a:rPr>
              <a:t>Ca</a:t>
            </a:r>
            <a:r>
              <a:rPr lang="en-US" sz="1200" b="1" kern="0" baseline="30000" dirty="0">
                <a:solidFill>
                  <a:srgbClr val="000000"/>
                </a:solidFill>
                <a:latin typeface="Arial Black" panose="020B0A04020102020204" pitchFamily="34" charset="0"/>
                <a:cs typeface="Arial" pitchFamily="34" charset="0"/>
              </a:rPr>
              <a:t>2+</a:t>
            </a:r>
            <a:r>
              <a:rPr lang="en-US" sz="1200" b="1" kern="0" dirty="0">
                <a:solidFill>
                  <a:srgbClr val="000000"/>
                </a:solidFill>
                <a:latin typeface="Arial" pitchFamily="34" charset="0"/>
                <a:cs typeface="Arial" pitchFamily="34" charset="0"/>
              </a:rPr>
              <a:t> is conducted for [Ca</a:t>
            </a:r>
            <a:r>
              <a:rPr lang="en-US" sz="1200" b="1" kern="0" baseline="30000" dirty="0">
                <a:solidFill>
                  <a:srgbClr val="000000"/>
                </a:solidFill>
                <a:latin typeface="Arial Black" panose="020B0A04020102020204" pitchFamily="34" charset="0"/>
                <a:cs typeface="Arial" pitchFamily="34" charset="0"/>
              </a:rPr>
              <a:t>2+</a:t>
            </a:r>
            <a:r>
              <a:rPr lang="en-US" sz="1200" b="1" kern="0" dirty="0">
                <a:solidFill>
                  <a:srgbClr val="000000"/>
                </a:solidFill>
                <a:latin typeface="Arial" pitchFamily="34" charset="0"/>
                <a:cs typeface="Arial" pitchFamily="34" charset="0"/>
              </a:rPr>
              <a:t>] &gt; 10</a:t>
            </a:r>
            <a:r>
              <a:rPr lang="en-US" sz="1200" b="1" kern="0" baseline="30000" dirty="0">
                <a:solidFill>
                  <a:srgbClr val="000000"/>
                </a:solidFill>
                <a:latin typeface="Arial" pitchFamily="34" charset="0"/>
                <a:cs typeface="Arial" pitchFamily="34" charset="0"/>
              </a:rPr>
              <a:t>-3.4</a:t>
            </a:r>
            <a:r>
              <a:rPr lang="en-US" sz="1200" b="1" kern="0" dirty="0">
                <a:solidFill>
                  <a:srgbClr val="000000"/>
                </a:solidFill>
                <a:latin typeface="Arial" pitchFamily="34" charset="0"/>
                <a:cs typeface="Arial" pitchFamily="34" charset="0"/>
              </a:rPr>
              <a:t>, but Na</a:t>
            </a:r>
            <a:r>
              <a:rPr lang="en-US" sz="1200" b="1" kern="0" baseline="30000" dirty="0">
                <a:solidFill>
                  <a:srgbClr val="000000"/>
                </a:solidFill>
                <a:latin typeface="Arial" pitchFamily="34" charset="0"/>
                <a:cs typeface="Arial" pitchFamily="34" charset="0"/>
              </a:rPr>
              <a:t>+</a:t>
            </a:r>
            <a:r>
              <a:rPr lang="en-US" sz="1200" b="1" kern="0" dirty="0">
                <a:solidFill>
                  <a:srgbClr val="000000"/>
                </a:solidFill>
                <a:latin typeface="Arial" pitchFamily="34" charset="0"/>
                <a:cs typeface="Arial" pitchFamily="34" charset="0"/>
              </a:rPr>
              <a:t> is conducted for [Ca</a:t>
            </a:r>
            <a:r>
              <a:rPr lang="en-US" sz="1200" b="1" kern="0" baseline="30000" dirty="0">
                <a:solidFill>
                  <a:srgbClr val="000000"/>
                </a:solidFill>
                <a:latin typeface="Arial Black" panose="020B0A04020102020204" pitchFamily="34" charset="0"/>
                <a:cs typeface="Arial" pitchFamily="34" charset="0"/>
              </a:rPr>
              <a:t>2+</a:t>
            </a:r>
            <a:r>
              <a:rPr lang="en-US" sz="1200" b="1" kern="0" dirty="0">
                <a:solidFill>
                  <a:srgbClr val="000000"/>
                </a:solidFill>
                <a:latin typeface="Arial" pitchFamily="34" charset="0"/>
                <a:cs typeface="Arial" pitchFamily="34" charset="0"/>
              </a:rPr>
              <a:t>] &lt;10</a:t>
            </a:r>
            <a:r>
              <a:rPr lang="en-US" sz="1200" b="1" kern="0" baseline="30000" dirty="0">
                <a:solidFill>
                  <a:srgbClr val="000000"/>
                </a:solidFill>
                <a:latin typeface="Arial" pitchFamily="34" charset="0"/>
                <a:cs typeface="Arial" pitchFamily="34" charset="0"/>
              </a:rPr>
              <a:t>-3.</a:t>
            </a:r>
            <a:endParaRPr lang="en-US" sz="1200" b="1" kern="0" dirty="0">
              <a:solidFill>
                <a:srgbClr val="000000"/>
              </a:solidFill>
              <a:latin typeface="Arial" pitchFamily="34" charset="0"/>
              <a:cs typeface="Arial" pitchFamily="34" charset="0"/>
            </a:endParaRPr>
          </a:p>
        </p:txBody>
      </p:sp>
      <p:cxnSp>
        <p:nvCxnSpPr>
          <p:cNvPr id="23" name="Straight Connector 22"/>
          <p:cNvCxnSpPr/>
          <p:nvPr/>
        </p:nvCxnSpPr>
        <p:spPr bwMode="auto">
          <a:xfrm flipV="1">
            <a:off x="9297372" y="971433"/>
            <a:ext cx="0" cy="410771"/>
          </a:xfrm>
          <a:prstGeom prst="line">
            <a:avLst/>
          </a:prstGeom>
          <a:noFill/>
          <a:ln w="15875" cap="flat" cmpd="sng" algn="ctr">
            <a:solidFill>
              <a:schemeClr val="tx1"/>
            </a:solidFill>
            <a:prstDash val="solid"/>
            <a:round/>
            <a:headEnd type="none" w="med" len="med"/>
            <a:tailEnd type="none" w="med" len="med"/>
          </a:ln>
          <a:effectLst/>
        </p:spPr>
      </p:cxnSp>
      <p:sp>
        <p:nvSpPr>
          <p:cNvPr id="2" name="Rectangle 1"/>
          <p:cNvSpPr/>
          <p:nvPr/>
        </p:nvSpPr>
        <p:spPr>
          <a:xfrm>
            <a:off x="3690428" y="2935609"/>
            <a:ext cx="4226672" cy="369332"/>
          </a:xfrm>
          <a:prstGeom prst="rect">
            <a:avLst/>
          </a:prstGeom>
          <a:blipFill dpi="0" rotWithShape="1">
            <a:blip r:embed="rId4">
              <a:alphaModFix amt="9000"/>
            </a:blip>
            <a:srcRect/>
            <a:tile tx="0" ty="0" sx="100000" sy="100000" flip="none" algn="tl"/>
          </a:blipFill>
          <a:ln w="19050">
            <a:noFill/>
          </a:ln>
        </p:spPr>
        <p:txBody>
          <a:bodyPr rtlCol="0" anchor="ctr">
            <a:spAutoFit/>
          </a:bodyPr>
          <a:lstStyle/>
          <a:p>
            <a:pPr algn="ctr">
              <a:defRPr/>
            </a:pPr>
            <a:endParaRPr lang="en-US" i="1" kern="0" dirty="0">
              <a:solidFill>
                <a:srgbClr val="000000"/>
              </a:solidFill>
              <a:latin typeface="Arial" pitchFamily="34" charset="0"/>
              <a:cs typeface="Arial" pitchFamily="34" charset="0"/>
            </a:endParaRPr>
          </a:p>
        </p:txBody>
      </p:sp>
      <p:sp>
        <p:nvSpPr>
          <p:cNvPr id="4" name="Rectangle 3"/>
          <p:cNvSpPr/>
          <p:nvPr/>
        </p:nvSpPr>
        <p:spPr>
          <a:xfrm>
            <a:off x="9512058" y="3311602"/>
            <a:ext cx="189652" cy="369332"/>
          </a:xfrm>
          <a:prstGeom prst="rect">
            <a:avLst/>
          </a:prstGeom>
          <a:solidFill>
            <a:schemeClr val="bg1"/>
          </a:solidFill>
          <a:ln w="19050">
            <a:noFill/>
          </a:ln>
        </p:spPr>
        <p:txBody>
          <a:bodyPr rtlCol="0" anchor="ctr">
            <a:spAutoFit/>
          </a:bodyPr>
          <a:lstStyle/>
          <a:p>
            <a:pPr algn="ctr">
              <a:defRPr/>
            </a:pPr>
            <a:endParaRPr lang="en-US" i="1" kern="0" dirty="0">
              <a:solidFill>
                <a:sysClr val="windowText" lastClr="000000"/>
              </a:solidFill>
              <a:latin typeface="Arial" pitchFamily="34" charset="0"/>
              <a:cs typeface="Arial" pitchFamily="34" charset="0"/>
            </a:endParaRPr>
          </a:p>
        </p:txBody>
      </p:sp>
      <p:cxnSp>
        <p:nvCxnSpPr>
          <p:cNvPr id="12" name="Straight Connector 11"/>
          <p:cNvCxnSpPr/>
          <p:nvPr/>
        </p:nvCxnSpPr>
        <p:spPr bwMode="auto">
          <a:xfrm>
            <a:off x="7915849" y="971434"/>
            <a:ext cx="0" cy="410771"/>
          </a:xfrm>
          <a:prstGeom prst="line">
            <a:avLst/>
          </a:prstGeom>
          <a:noFill/>
          <a:ln w="1587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9029701" y="1201783"/>
            <a:ext cx="273741" cy="0"/>
          </a:xfrm>
          <a:prstGeom prst="straightConnector1">
            <a:avLst/>
          </a:prstGeom>
          <a:noFill/>
          <a:ln w="15875" cap="flat" cmpd="sng" algn="ctr">
            <a:solidFill>
              <a:schemeClr val="tx1"/>
            </a:solidFill>
            <a:prstDash val="sysDash"/>
            <a:round/>
            <a:headEnd type="none" w="med" len="med"/>
            <a:tailEnd type="stealth" w="med" len="sm"/>
          </a:ln>
          <a:effectLst/>
        </p:spPr>
      </p:cxnSp>
      <p:grpSp>
        <p:nvGrpSpPr>
          <p:cNvPr id="14" name="Group 13"/>
          <p:cNvGrpSpPr/>
          <p:nvPr/>
        </p:nvGrpSpPr>
        <p:grpSpPr>
          <a:xfrm>
            <a:off x="7923468" y="1050987"/>
            <a:ext cx="1364171" cy="2456113"/>
            <a:chOff x="6399467" y="1050986"/>
            <a:chExt cx="1364171" cy="2456113"/>
          </a:xfrm>
        </p:grpSpPr>
        <p:grpSp>
          <p:nvGrpSpPr>
            <p:cNvPr id="27" name="Group 26"/>
            <p:cNvGrpSpPr/>
            <p:nvPr/>
          </p:nvGrpSpPr>
          <p:grpSpPr>
            <a:xfrm>
              <a:off x="6399467" y="1050986"/>
              <a:ext cx="1364171" cy="276999"/>
              <a:chOff x="6399467" y="1050986"/>
              <a:chExt cx="1364171" cy="276999"/>
            </a:xfrm>
          </p:grpSpPr>
          <p:sp>
            <p:nvSpPr>
              <p:cNvPr id="21" name="TextBox 20"/>
              <p:cNvSpPr txBox="1"/>
              <p:nvPr/>
            </p:nvSpPr>
            <p:spPr>
              <a:xfrm>
                <a:off x="6400521" y="1050986"/>
                <a:ext cx="1363117" cy="276999"/>
              </a:xfrm>
              <a:prstGeom prst="rect">
                <a:avLst/>
              </a:prstGeom>
              <a:noFill/>
            </p:spPr>
            <p:txBody>
              <a:bodyPr wrap="square" rtlCol="0">
                <a:spAutoFit/>
              </a:bodyPr>
              <a:lstStyle/>
              <a:p>
                <a:pPr algn="ctr">
                  <a:defRPr/>
                </a:pPr>
                <a:r>
                  <a:rPr lang="en-US" sz="1200" b="1" kern="0" dirty="0">
                    <a:solidFill>
                      <a:srgbClr val="000000"/>
                    </a:solidFill>
                    <a:latin typeface="Arial" pitchFamily="34" charset="0"/>
                    <a:cs typeface="Arial" pitchFamily="34" charset="0"/>
                  </a:rPr>
                  <a:t>Ca Channel</a:t>
                </a:r>
              </a:p>
            </p:txBody>
          </p:sp>
          <p:cxnSp>
            <p:nvCxnSpPr>
              <p:cNvPr id="25" name="Straight Arrow Connector 24"/>
              <p:cNvCxnSpPr/>
              <p:nvPr/>
            </p:nvCxnSpPr>
            <p:spPr bwMode="auto">
              <a:xfrm flipH="1" flipV="1">
                <a:off x="6399467" y="1194955"/>
                <a:ext cx="253370" cy="2177"/>
              </a:xfrm>
              <a:prstGeom prst="straightConnector1">
                <a:avLst/>
              </a:prstGeom>
              <a:noFill/>
              <a:ln w="15875" cap="flat" cmpd="sng" algn="ctr">
                <a:solidFill>
                  <a:schemeClr val="tx1"/>
                </a:solidFill>
                <a:prstDash val="sysDash"/>
                <a:round/>
                <a:headEnd type="none" w="med" len="med"/>
                <a:tailEnd type="stealth" w="med" len="sm"/>
              </a:ln>
              <a:effectLst/>
            </p:spPr>
          </p:cxnSp>
        </p:grpSp>
        <p:sp>
          <p:nvSpPr>
            <p:cNvPr id="10" name="Rectangle 9"/>
            <p:cNvSpPr/>
            <p:nvPr/>
          </p:nvSpPr>
          <p:spPr>
            <a:xfrm>
              <a:off x="6399467" y="3137767"/>
              <a:ext cx="1364171" cy="369332"/>
            </a:xfrm>
            <a:prstGeom prst="rect">
              <a:avLst/>
            </a:prstGeom>
            <a:blipFill dpi="0" rotWithShape="1">
              <a:blip r:embed="rId5">
                <a:alphaModFix amt="31000"/>
              </a:blip>
              <a:srcRect/>
              <a:tile tx="0" ty="0" sx="100000" sy="100000" flip="none" algn="tl"/>
            </a:blipFill>
            <a:ln w="19050">
              <a:noFill/>
            </a:ln>
          </p:spPr>
          <p:txBody>
            <a:bodyPr rtlCol="0" anchor="ctr">
              <a:spAutoFit/>
            </a:bodyPr>
            <a:lstStyle/>
            <a:p>
              <a:pPr algn="ctr">
                <a:defRPr/>
              </a:pPr>
              <a:endParaRPr lang="en-US" i="1" kern="0" dirty="0">
                <a:solidFill>
                  <a:sysClr val="windowText" lastClr="000000"/>
                </a:solidFill>
                <a:latin typeface="Arial" pitchFamily="34" charset="0"/>
                <a:cs typeface="Arial" pitchFamily="34" charset="0"/>
              </a:endParaRPr>
            </a:p>
          </p:txBody>
        </p:sp>
      </p:grpSp>
      <p:cxnSp>
        <p:nvCxnSpPr>
          <p:cNvPr id="22" name="Straight Connector 21"/>
          <p:cNvCxnSpPr/>
          <p:nvPr/>
        </p:nvCxnSpPr>
        <p:spPr bwMode="auto">
          <a:xfrm>
            <a:off x="7923467" y="1327985"/>
            <a:ext cx="0" cy="3934676"/>
          </a:xfrm>
          <a:prstGeom prst="line">
            <a:avLst/>
          </a:prstGeom>
          <a:noFill/>
          <a:ln w="15875" cap="flat" cmpd="sng" algn="ctr">
            <a:solidFill>
              <a:srgbClr val="AECCCE"/>
            </a:solidFill>
            <a:prstDash val="sysDot"/>
            <a:round/>
            <a:headEnd type="none" w="med" len="med"/>
            <a:tailEnd type="none" w="med" len="med"/>
          </a:ln>
          <a:effectLst/>
        </p:spPr>
      </p:cxnSp>
    </p:spTree>
    <p:extLst>
      <p:ext uri="{BB962C8B-B14F-4D97-AF65-F5344CB8AC3E}">
        <p14:creationId xmlns:p14="http://schemas.microsoft.com/office/powerpoint/2010/main" val="3238018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F5F"/>
            </a:gs>
            <a:gs pos="50000">
              <a:srgbClr val="0052A5"/>
            </a:gs>
            <a:gs pos="100000">
              <a:srgbClr val="0066CB"/>
            </a:gs>
          </a:gsLst>
          <a:lin ang="16200000" scaled="1"/>
          <a:tileRect/>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29B01C-519E-4D44-AA33-EB15584B0E40}"/>
              </a:ext>
            </a:extLst>
          </p:cNvPr>
          <p:cNvSpPr>
            <a:spLocks noGrp="1"/>
          </p:cNvSpPr>
          <p:nvPr>
            <p:ph type="dt" sz="half" idx="10"/>
          </p:nvPr>
        </p:nvSpPr>
        <p:spPr/>
        <p:txBody>
          <a:bodyPr/>
          <a:lstStyle/>
          <a:p>
            <a:pPr marL="0" marR="0" lvl="0" indent="0" algn="l" defTabSz="914400" rtl="0" eaLnBrk="0" fontAlgn="auto" latinLnBrk="0" hangingPunct="0">
              <a:lnSpc>
                <a:spcPct val="100000"/>
              </a:lnSpc>
              <a:spcBef>
                <a:spcPct val="0"/>
              </a:spcBef>
              <a:spcAft>
                <a:spcPts val="0"/>
              </a:spcAft>
              <a:buClrTx/>
              <a:buSzTx/>
              <a:buFontTx/>
              <a:buNone/>
              <a:tabLst/>
              <a:defRPr/>
            </a:pPr>
            <a:fld id="{BB5ACF65-BBE2-4319-88C0-46A9274EF1F1}" type="datetime5">
              <a:rPr kumimoji="0" lang="en-US" altLang="en-US" sz="1400" b="0" i="0" u="none" strike="noStrike" kern="1200" cap="none" spc="0" normalizeH="0" baseline="0" noProof="0">
                <a:ln>
                  <a:noFill/>
                </a:ln>
                <a:solidFill>
                  <a:srgbClr val="000000"/>
                </a:solidFill>
                <a:effectLst/>
                <a:uLnTx/>
                <a:uFillTx/>
                <a:latin typeface="Times" pitchFamily="18" charset="0"/>
                <a:ea typeface="+mn-ea"/>
                <a:cs typeface="Arial" charset="0"/>
              </a:rPr>
              <a:pPr marL="0" marR="0" lvl="0" indent="0" algn="l" defTabSz="914400" rtl="0" eaLnBrk="0" fontAlgn="auto" latinLnBrk="0" hangingPunct="0">
                <a:lnSpc>
                  <a:spcPct val="100000"/>
                </a:lnSpc>
                <a:spcBef>
                  <a:spcPct val="0"/>
                </a:spcBef>
                <a:spcAft>
                  <a:spcPts val="0"/>
                </a:spcAft>
                <a:buClrTx/>
                <a:buSzTx/>
                <a:buFontTx/>
                <a:buNone/>
                <a:tabLst/>
                <a:defRPr/>
              </a:pPr>
              <a:t>18-Oct-19</a:t>
            </a:fld>
            <a:endParaRPr kumimoji="0" lang="en-US" altLang="en-US" sz="1400" b="0" i="0" u="none" strike="noStrike" kern="1200" cap="none" spc="0" normalizeH="0" baseline="0" noProof="0">
              <a:ln>
                <a:noFill/>
              </a:ln>
              <a:solidFill>
                <a:srgbClr val="000000"/>
              </a:solidFill>
              <a:effectLst/>
              <a:uLnTx/>
              <a:uFillTx/>
              <a:latin typeface="Times" pitchFamily="18" charset="0"/>
              <a:ea typeface="+mn-ea"/>
              <a:cs typeface="Arial" charset="0"/>
            </a:endParaRPr>
          </a:p>
        </p:txBody>
      </p:sp>
      <p:sp>
        <p:nvSpPr>
          <p:cNvPr id="5" name="Slide Number Placeholder 5">
            <a:extLst>
              <a:ext uri="{FF2B5EF4-FFF2-40B4-BE49-F238E27FC236}">
                <a16:creationId xmlns:a16="http://schemas.microsoft.com/office/drawing/2014/main" id="{92BDB962-6F5E-4490-8313-18840ABC154E}"/>
              </a:ext>
            </a:extLst>
          </p:cNvPr>
          <p:cNvSpPr>
            <a:spLocks noGrp="1"/>
          </p:cNvSpPr>
          <p:nvPr>
            <p:ph type="sldNum" sz="quarter" idx="12"/>
          </p:nvPr>
        </p:nvSpPr>
        <p:spPr/>
        <p:txBody>
          <a:bodyPr/>
          <a:lstStyle/>
          <a:p>
            <a:pPr marL="0" marR="0" lvl="0" indent="0" algn="r" defTabSz="914400" rtl="0" eaLnBrk="0" fontAlgn="auto" latinLnBrk="0" hangingPunct="0">
              <a:lnSpc>
                <a:spcPct val="100000"/>
              </a:lnSpc>
              <a:spcBef>
                <a:spcPct val="0"/>
              </a:spcBef>
              <a:spcAft>
                <a:spcPts val="0"/>
              </a:spcAft>
              <a:buClrTx/>
              <a:buSzTx/>
              <a:buFontTx/>
              <a:buNone/>
              <a:tabLst/>
              <a:defRPr/>
            </a:pPr>
            <a:fld id="{882DDF28-4098-4333-8B8C-809DBA14F505}" type="slidenum">
              <a:rPr kumimoji="0" lang="en-US" altLang="en-US" sz="1400" b="0" i="0" u="none" strike="noStrike" kern="1200" cap="none" spc="0" normalizeH="0" baseline="0" noProof="0">
                <a:ln>
                  <a:noFill/>
                </a:ln>
                <a:solidFill>
                  <a:srgbClr val="000000"/>
                </a:solidFill>
                <a:effectLst/>
                <a:uLnTx/>
                <a:uFillTx/>
                <a:latin typeface="Times" pitchFamily="18" charset="0"/>
                <a:ea typeface="+mn-ea"/>
                <a:cs typeface="Arial" charset="0"/>
              </a:rPr>
              <a:pPr marL="0" marR="0" lvl="0" indent="0" algn="r" defTabSz="914400" rtl="0" eaLnBrk="0" fontAlgn="auto" latinLnBrk="0" hangingPunct="0">
                <a:lnSpc>
                  <a:spcPct val="100000"/>
                </a:lnSpc>
                <a:spcBef>
                  <a:spcPct val="0"/>
                </a:spcBef>
                <a:spcAft>
                  <a:spcPts val="0"/>
                </a:spcAft>
                <a:buClrTx/>
                <a:buSzTx/>
                <a:buFontTx/>
                <a:buNone/>
                <a:tabLst/>
                <a:defRPr/>
              </a:pPr>
              <a:t>39</a:t>
            </a:fld>
            <a:endParaRPr kumimoji="0" lang="en-US" altLang="en-US" sz="1400" b="0" i="0" u="none" strike="noStrike" kern="1200" cap="none" spc="0" normalizeH="0" baseline="0" noProof="0">
              <a:ln>
                <a:noFill/>
              </a:ln>
              <a:solidFill>
                <a:srgbClr val="000000"/>
              </a:solidFill>
              <a:effectLst/>
              <a:uLnTx/>
              <a:uFillTx/>
              <a:latin typeface="Times" pitchFamily="18" charset="0"/>
              <a:ea typeface="+mn-ea"/>
              <a:cs typeface="Arial" charset="0"/>
            </a:endParaRPr>
          </a:p>
        </p:txBody>
      </p:sp>
      <p:graphicFrame>
        <p:nvGraphicFramePr>
          <p:cNvPr id="35842" name="Object 2">
            <a:extLst>
              <a:ext uri="{FF2B5EF4-FFF2-40B4-BE49-F238E27FC236}">
                <a16:creationId xmlns:a16="http://schemas.microsoft.com/office/drawing/2014/main" id="{01A429C8-D47D-4486-8122-9B220620F1B6}"/>
              </a:ext>
            </a:extLst>
          </p:cNvPr>
          <p:cNvGraphicFramePr>
            <a:graphicFrameLocks noChangeAspect="1"/>
          </p:cNvGraphicFramePr>
          <p:nvPr/>
        </p:nvGraphicFramePr>
        <p:xfrm>
          <a:off x="1524000" y="1"/>
          <a:ext cx="9162930" cy="6857999"/>
        </p:xfrm>
        <a:graphic>
          <a:graphicData uri="http://schemas.openxmlformats.org/presentationml/2006/ole">
            <mc:AlternateContent xmlns:mc="http://schemas.openxmlformats.org/markup-compatibility/2006">
              <mc:Choice xmlns:v="urn:schemas-microsoft-com:vml" Requires="v">
                <p:oleObj spid="_x0000_s11276" name="Slide" r:id="rId6" imgW="4850744" imgH="3639419" progId="PowerPoint.Slide.8">
                  <p:embed/>
                </p:oleObj>
              </mc:Choice>
              <mc:Fallback>
                <p:oleObj name="Slide" r:id="rId6" imgW="4850744" imgH="3639419" progId="PowerPoint.Slide.8">
                  <p:embed/>
                  <p:pic>
                    <p:nvPicPr>
                      <p:cNvPr id="35842" name="Object 2">
                        <a:extLst>
                          <a:ext uri="{FF2B5EF4-FFF2-40B4-BE49-F238E27FC236}">
                            <a16:creationId xmlns:a16="http://schemas.microsoft.com/office/drawing/2014/main" id="{01A429C8-D47D-4486-8122-9B220620F1B6}"/>
                          </a:ext>
                        </a:extLst>
                      </p:cNvPr>
                      <p:cNvPicPr>
                        <a:picLocks noChangeAspect="1" noChangeArrowheads="1"/>
                      </p:cNvPicPr>
                      <p:nvPr/>
                    </p:nvPicPr>
                    <p:blipFill>
                      <a:blip r:embed="rId7"/>
                      <a:srcRect/>
                      <a:stretch>
                        <a:fillRect/>
                      </a:stretch>
                    </p:blipFill>
                    <p:spPr bwMode="auto">
                      <a:xfrm>
                        <a:off x="1524000" y="1"/>
                        <a:ext cx="9162930" cy="6857999"/>
                      </a:xfrm>
                      <a:prstGeom prst="rect">
                        <a:avLst/>
                      </a:prstGeom>
                      <a:noFill/>
                      <a:ln>
                        <a:noFill/>
                      </a:ln>
                      <a:effectLst/>
                    </p:spPr>
                  </p:pic>
                </p:oleObj>
              </mc:Fallback>
            </mc:AlternateContent>
          </a:graphicData>
        </a:graphic>
      </p:graphicFrame>
      <p:sp>
        <p:nvSpPr>
          <p:cNvPr id="35844" name="Text Box 4">
            <a:extLst>
              <a:ext uri="{FF2B5EF4-FFF2-40B4-BE49-F238E27FC236}">
                <a16:creationId xmlns:a16="http://schemas.microsoft.com/office/drawing/2014/main" id="{03DE8F04-7904-44CC-B739-5E2759F7BA76}"/>
              </a:ext>
            </a:extLst>
          </p:cNvPr>
          <p:cNvSpPr txBox="1">
            <a:spLocks noChangeArrowheads="1"/>
          </p:cNvSpPr>
          <p:nvPr/>
        </p:nvSpPr>
        <p:spPr bwMode="auto">
          <a:xfrm>
            <a:off x="1752600" y="6172200"/>
            <a:ext cx="205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1800" b="0" i="1" u="none" strike="noStrike" kern="1200" cap="none" spc="0" normalizeH="0" baseline="0" noProof="0" dirty="0">
                <a:ln>
                  <a:noFill/>
                </a:ln>
                <a:solidFill>
                  <a:srgbClr val="009999"/>
                </a:solidFill>
                <a:effectLst/>
                <a:uLnTx/>
                <a:uFillTx/>
                <a:latin typeface="Univers Condensed" panose="020B0606020202060204" pitchFamily="34" charset="0"/>
                <a:ea typeface="+mn-ea"/>
                <a:cs typeface="Arial"/>
              </a:rPr>
              <a:t>Bob Eisenberg DARPA</a:t>
            </a:r>
            <a:endParaRPr kumimoji="0" lang="en-US" altLang="en-US" sz="1800" b="0" i="0" u="none" strike="noStrike" kern="1200" cap="none" spc="0" normalizeH="0" baseline="0" noProof="0" dirty="0">
              <a:ln>
                <a:noFill/>
              </a:ln>
              <a:solidFill>
                <a:srgbClr val="000000"/>
              </a:solidFill>
              <a:effectLst/>
              <a:uLnTx/>
              <a:uFillTx/>
              <a:latin typeface="Arial"/>
              <a:ea typeface="+mn-ea"/>
              <a:cs typeface="Arial"/>
            </a:endParaRPr>
          </a:p>
        </p:txBody>
      </p:sp>
      <p:grpSp>
        <p:nvGrpSpPr>
          <p:cNvPr id="2" name="Group 1">
            <a:extLst>
              <a:ext uri="{FF2B5EF4-FFF2-40B4-BE49-F238E27FC236}">
                <a16:creationId xmlns:a16="http://schemas.microsoft.com/office/drawing/2014/main" id="{161CDE20-1DE5-4058-8229-46714D1F7F8A}"/>
              </a:ext>
            </a:extLst>
          </p:cNvPr>
          <p:cNvGrpSpPr/>
          <p:nvPr/>
        </p:nvGrpSpPr>
        <p:grpSpPr>
          <a:xfrm>
            <a:off x="9605896" y="1979058"/>
            <a:ext cx="1965548" cy="4148945"/>
            <a:chOff x="9605896" y="1979058"/>
            <a:chExt cx="1965548" cy="4148945"/>
          </a:xfrm>
        </p:grpSpPr>
        <p:pic>
          <p:nvPicPr>
            <p:cNvPr id="7" name="Picture 9" descr="ompf_3 Cross section porin">
              <a:extLst>
                <a:ext uri="{FF2B5EF4-FFF2-40B4-BE49-F238E27FC236}">
                  <a16:creationId xmlns:a16="http://schemas.microsoft.com/office/drawing/2014/main" id="{B9751CC8-779B-4743-96B1-4EDCF42CD61A}"/>
                </a:ext>
              </a:extLst>
            </p:cNvPr>
            <p:cNvPicPr>
              <a:picLocks noChangeAspect="1" noChangeArrowheads="1"/>
            </p:cNvPicPr>
            <p:nvPr>
              <p:custDataLst>
                <p:tags r:id="rId3"/>
              </p:custDataLst>
            </p:nvPr>
          </p:nvPicPr>
          <p:blipFill>
            <a:blip r:embed="rId8" cstate="print"/>
            <a:stretch>
              <a:fillRect/>
            </a:stretch>
          </p:blipFill>
          <p:spPr bwMode="auto">
            <a:xfrm>
              <a:off x="9605896" y="1979058"/>
              <a:ext cx="1965548" cy="2169888"/>
            </a:xfrm>
            <a:prstGeom prst="rect">
              <a:avLst/>
            </a:prstGeom>
            <a:noFill/>
            <a:ln w="9525">
              <a:noFill/>
              <a:miter lim="800000"/>
              <a:headEnd/>
              <a:tailEnd/>
            </a:ln>
          </p:spPr>
        </p:pic>
        <p:pic>
          <p:nvPicPr>
            <p:cNvPr id="8" name="Picture 5" descr="Another Constriction Zone BPS_2002_BB">
              <a:extLst>
                <a:ext uri="{FF2B5EF4-FFF2-40B4-BE49-F238E27FC236}">
                  <a16:creationId xmlns:a16="http://schemas.microsoft.com/office/drawing/2014/main" id="{59E5ECEE-974D-409B-AA5E-E7CB953D00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91887" y="4385668"/>
              <a:ext cx="1879557" cy="1742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914396965"/>
      </p:ext>
    </p:extLst>
  </p:cSld>
  <p:clrMapOvr>
    <a:overrideClrMapping bg1="lt1" tx1="dk1" bg2="lt2" tx2="dk2" accent1="accent1" accent2="accent2" accent3="accent3" accent4="accent4" accent5="accent5" accent6="accent6" hlink="hlink" folHlink="folHlink"/>
  </p:clrMapOvr>
  <p:transition advTm="1233"/>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Slide Number Placeholder 4"/>
          <p:cNvSpPr>
            <a:spLocks noGrp="1"/>
          </p:cNvSpPr>
          <p:nvPr>
            <p:ph type="sldNum" sz="quarter" idx="12"/>
            <p:custDataLst>
              <p:tags r:id="rId2"/>
            </p:custDataLst>
          </p:nvPr>
        </p:nvSpPr>
        <p:spPr>
          <a:xfrm>
            <a:off x="8202046" y="6195569"/>
            <a:ext cx="210642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r" eaLnBrk="1" hangingPunct="1">
              <a:spcBef>
                <a:spcPct val="0"/>
              </a:spcBef>
              <a:buFontTx/>
              <a:buNone/>
            </a:pPr>
            <a:fld id="{1E66C6A9-863D-48C4-A21E-86EA09126C65}" type="slidenum">
              <a:rPr lang="en-US" altLang="en-US" sz="1400">
                <a:solidFill>
                  <a:srgbClr val="333399">
                    <a:lumMod val="50000"/>
                  </a:srgbClr>
                </a:solidFill>
              </a:rPr>
              <a:pPr algn="r" eaLnBrk="1" hangingPunct="1">
                <a:spcBef>
                  <a:spcPct val="0"/>
                </a:spcBef>
                <a:buFontTx/>
                <a:buNone/>
              </a:pPr>
              <a:t>4</a:t>
            </a:fld>
            <a:endParaRPr lang="en-US" altLang="en-US" sz="1400" dirty="0">
              <a:solidFill>
                <a:srgbClr val="333399">
                  <a:lumMod val="50000"/>
                </a:srgbClr>
              </a:solidFill>
            </a:endParaRPr>
          </a:p>
        </p:txBody>
      </p:sp>
      <p:sp>
        <p:nvSpPr>
          <p:cNvPr id="120837" name="Text Box 3"/>
          <p:cNvSpPr txBox="1">
            <a:spLocks noChangeArrowheads="1"/>
          </p:cNvSpPr>
          <p:nvPr>
            <p:custDataLst>
              <p:tags r:id="rId3"/>
            </p:custDataLst>
          </p:nvPr>
        </p:nvSpPr>
        <p:spPr bwMode="auto">
          <a:xfrm>
            <a:off x="1909363" y="147468"/>
            <a:ext cx="83835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fontAlgn="base" hangingPunct="1">
              <a:spcBef>
                <a:spcPct val="0"/>
              </a:spcBef>
              <a:spcAft>
                <a:spcPct val="0"/>
              </a:spcAft>
              <a:buFontTx/>
              <a:buNone/>
            </a:pPr>
            <a:r>
              <a:rPr lang="en-US" altLang="ko-KR" sz="2400" b="1" dirty="0">
                <a:solidFill>
                  <a:srgbClr val="000066"/>
                </a:solidFill>
                <a:latin typeface="Arial Black" panose="020B0A04020102020204" pitchFamily="34" charset="0"/>
                <a:ea typeface="Gulim" pitchFamily="34" charset="-127"/>
              </a:rPr>
              <a:t>Channels are Devices </a:t>
            </a:r>
            <a:br>
              <a:rPr lang="en-US" altLang="ko-KR" sz="1600" b="1" dirty="0">
                <a:solidFill>
                  <a:srgbClr val="000066"/>
                </a:solidFill>
                <a:latin typeface="Arial Black" panose="020B0A04020102020204" pitchFamily="34" charset="0"/>
                <a:ea typeface="Gulim" pitchFamily="34" charset="-127"/>
              </a:rPr>
            </a:br>
            <a:r>
              <a:rPr lang="en-US" altLang="ko-KR" b="1" u="sng" dirty="0">
                <a:solidFill>
                  <a:srgbClr val="C00000"/>
                </a:solidFill>
                <a:latin typeface="Arial Black" panose="020B0A04020102020204" pitchFamily="34" charset="0"/>
                <a:ea typeface="Gulim" pitchFamily="34" charset="-127"/>
              </a:rPr>
              <a:t>Valves</a:t>
            </a:r>
            <a:r>
              <a:rPr lang="en-US" altLang="ko-KR" b="1" dirty="0">
                <a:solidFill>
                  <a:srgbClr val="C00000"/>
                </a:solidFill>
                <a:latin typeface="Arial Black" panose="020B0A04020102020204" pitchFamily="34" charset="0"/>
                <a:ea typeface="Gulim" pitchFamily="34" charset="-127"/>
              </a:rPr>
              <a:t> </a:t>
            </a:r>
            <a:r>
              <a:rPr lang="en-US" altLang="ko-KR" sz="2000" b="1" dirty="0">
                <a:solidFill>
                  <a:srgbClr val="C00000"/>
                </a:solidFill>
                <a:ea typeface="Gulim" pitchFamily="34" charset="-127"/>
              </a:rPr>
              <a:t>and</a:t>
            </a:r>
            <a:r>
              <a:rPr lang="en-US" altLang="ko-KR" b="1" dirty="0">
                <a:solidFill>
                  <a:srgbClr val="C00000"/>
                </a:solidFill>
                <a:latin typeface="Arial Black" panose="020B0A04020102020204" pitchFamily="34" charset="0"/>
                <a:ea typeface="Gulim" pitchFamily="34" charset="-127"/>
              </a:rPr>
              <a:t> </a:t>
            </a:r>
            <a:r>
              <a:rPr lang="en-US" altLang="ko-KR" b="1" u="sng" dirty="0">
                <a:solidFill>
                  <a:srgbClr val="C00000"/>
                </a:solidFill>
                <a:latin typeface="Arial Black" panose="020B0A04020102020204" pitchFamily="34" charset="0"/>
                <a:ea typeface="Gulim" pitchFamily="34" charset="-127"/>
              </a:rPr>
              <a:t>Diodes</a:t>
            </a:r>
            <a:br>
              <a:rPr lang="en-US" altLang="ko-KR" b="1" u="sng" dirty="0">
                <a:solidFill>
                  <a:srgbClr val="C00000"/>
                </a:solidFill>
                <a:latin typeface="Arial Black" panose="020B0A04020102020204" pitchFamily="34" charset="0"/>
                <a:ea typeface="Gulim" pitchFamily="34" charset="-127"/>
              </a:rPr>
            </a:br>
            <a:r>
              <a:rPr lang="en-US" altLang="ko-KR" sz="1600" b="1" dirty="0">
                <a:solidFill>
                  <a:srgbClr val="000066"/>
                </a:solidFill>
                <a:ea typeface="Gulim" pitchFamily="34" charset="-127"/>
              </a:rPr>
              <a:t>Different Ions Carry Different Signals through Different Channels </a:t>
            </a:r>
          </a:p>
        </p:txBody>
      </p:sp>
      <p:grpSp>
        <p:nvGrpSpPr>
          <p:cNvPr id="5" name="Group 4"/>
          <p:cNvGrpSpPr/>
          <p:nvPr/>
        </p:nvGrpSpPr>
        <p:grpSpPr>
          <a:xfrm>
            <a:off x="2711398" y="1347797"/>
            <a:ext cx="3245900" cy="5304972"/>
            <a:chOff x="4765098" y="1347794"/>
            <a:chExt cx="3245900" cy="5304972"/>
          </a:xfrm>
        </p:grpSpPr>
        <p:grpSp>
          <p:nvGrpSpPr>
            <p:cNvPr id="4" name="Group 3"/>
            <p:cNvGrpSpPr/>
            <p:nvPr/>
          </p:nvGrpSpPr>
          <p:grpSpPr>
            <a:xfrm>
              <a:off x="4765098" y="1347794"/>
              <a:ext cx="3245900" cy="5304972"/>
              <a:chOff x="4765098" y="1347794"/>
              <a:chExt cx="3245900" cy="5304972"/>
            </a:xfrm>
          </p:grpSpPr>
          <p:sp>
            <p:nvSpPr>
              <p:cNvPr id="120834" name="TextBox 46"/>
              <p:cNvSpPr txBox="1">
                <a:spLocks noChangeArrowheads="1"/>
              </p:cNvSpPr>
              <p:nvPr>
                <p:custDataLst>
                  <p:tags r:id="rId4"/>
                </p:custDataLst>
              </p:nvPr>
            </p:nvSpPr>
            <p:spPr bwMode="auto">
              <a:xfrm>
                <a:off x="5659438" y="1347794"/>
                <a:ext cx="1273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fontAlgn="base" hangingPunct="1">
                  <a:spcBef>
                    <a:spcPct val="0"/>
                  </a:spcBef>
                  <a:spcAft>
                    <a:spcPct val="0"/>
                  </a:spcAft>
                  <a:buFontTx/>
                  <a:buNone/>
                </a:pPr>
                <a:r>
                  <a:rPr lang="en-US" altLang="en-US" sz="1600" i="1" dirty="0">
                    <a:solidFill>
                      <a:srgbClr val="19066A"/>
                    </a:solidFill>
                  </a:rPr>
                  <a:t>ompF porin</a:t>
                </a:r>
                <a:br>
                  <a:rPr lang="en-US" altLang="en-US" sz="1600" dirty="0">
                    <a:solidFill>
                      <a:srgbClr val="19194D"/>
                    </a:solidFill>
                  </a:rPr>
                </a:br>
                <a:endParaRPr lang="en-US" altLang="en-US" sz="1600" dirty="0">
                  <a:solidFill>
                    <a:srgbClr val="19194D"/>
                  </a:solidFill>
                </a:endParaRPr>
              </a:p>
            </p:txBody>
          </p:sp>
          <p:grpSp>
            <p:nvGrpSpPr>
              <p:cNvPr id="3" name="Group 2"/>
              <p:cNvGrpSpPr/>
              <p:nvPr/>
            </p:nvGrpSpPr>
            <p:grpSpPr>
              <a:xfrm>
                <a:off x="4765098" y="1731963"/>
                <a:ext cx="3245900" cy="4920803"/>
                <a:chOff x="4765098" y="1731963"/>
                <a:chExt cx="3245900" cy="4920803"/>
              </a:xfrm>
            </p:grpSpPr>
            <p:grpSp>
              <p:nvGrpSpPr>
                <p:cNvPr id="2" name="Group 1"/>
                <p:cNvGrpSpPr/>
                <p:nvPr/>
              </p:nvGrpSpPr>
              <p:grpSpPr>
                <a:xfrm>
                  <a:off x="4765098" y="1731963"/>
                  <a:ext cx="3245900" cy="4920803"/>
                  <a:chOff x="4765098" y="1731963"/>
                  <a:chExt cx="3245900" cy="4920803"/>
                </a:xfrm>
              </p:grpSpPr>
              <p:sp>
                <p:nvSpPr>
                  <p:cNvPr id="120850" name="Rectangle 2"/>
                  <p:cNvSpPr>
                    <a:spLocks noChangeArrowheads="1"/>
                  </p:cNvSpPr>
                  <p:nvPr/>
                </p:nvSpPr>
                <p:spPr bwMode="auto">
                  <a:xfrm>
                    <a:off x="4765098" y="6378139"/>
                    <a:ext cx="3245900"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fontAlgn="base" hangingPunct="1">
                      <a:spcBef>
                        <a:spcPct val="50000"/>
                      </a:spcBef>
                      <a:spcAft>
                        <a:spcPct val="0"/>
                      </a:spcAft>
                      <a:buFontTx/>
                      <a:buNone/>
                    </a:pPr>
                    <a:r>
                      <a:rPr lang="en-US" altLang="en-US" sz="1200" b="1" i="1" dirty="0">
                        <a:solidFill>
                          <a:srgbClr val="19194D"/>
                        </a:solidFill>
                      </a:rPr>
                      <a:t>Figure of ompF porin by Raimund Dutzler</a:t>
                    </a:r>
                  </a:p>
                </p:txBody>
              </p:sp>
              <p:grpSp>
                <p:nvGrpSpPr>
                  <p:cNvPr id="120851" name="Group 47"/>
                  <p:cNvGrpSpPr>
                    <a:grpSpLocks/>
                  </p:cNvGrpSpPr>
                  <p:nvPr/>
                </p:nvGrpSpPr>
                <p:grpSpPr bwMode="auto">
                  <a:xfrm>
                    <a:off x="4765098" y="1731963"/>
                    <a:ext cx="3196708" cy="4559149"/>
                    <a:chOff x="3097814" y="1563970"/>
                    <a:chExt cx="3197238" cy="4559311"/>
                  </a:xfrm>
                </p:grpSpPr>
                <p:grpSp>
                  <p:nvGrpSpPr>
                    <p:cNvPr id="120852" name="Group 28"/>
                    <p:cNvGrpSpPr>
                      <a:grpSpLocks/>
                    </p:cNvGrpSpPr>
                    <p:nvPr/>
                  </p:nvGrpSpPr>
                  <p:grpSpPr bwMode="auto">
                    <a:xfrm>
                      <a:off x="3885747" y="5610523"/>
                      <a:ext cx="2325896" cy="230188"/>
                      <a:chOff x="2202" y="4134"/>
                      <a:chExt cx="1465" cy="145"/>
                    </a:xfrm>
                  </p:grpSpPr>
                  <p:sp>
                    <p:nvSpPr>
                      <p:cNvPr id="156697" name="Line 29"/>
                      <p:cNvSpPr>
                        <a:spLocks noChangeAspect="1" noChangeShapeType="1"/>
                      </p:cNvSpPr>
                      <p:nvPr/>
                    </p:nvSpPr>
                    <p:spPr bwMode="auto">
                      <a:xfrm rot="-5400000">
                        <a:off x="2717" y="3619"/>
                        <a:ext cx="1" cy="1031"/>
                      </a:xfrm>
                      <a:prstGeom prst="line">
                        <a:avLst/>
                      </a:prstGeom>
                      <a:noFill/>
                      <a:ln w="19050">
                        <a:solidFill>
                          <a:schemeClr val="accent2">
                            <a:lumMod val="50000"/>
                          </a:schemeClr>
                        </a:solidFill>
                        <a:round/>
                        <a:headEnd type="arrow" w="med" len="med"/>
                        <a:tailEnd type="arrow" w="med" len="med"/>
                      </a:ln>
                    </p:spPr>
                    <p:txBody>
                      <a:bodyPr wrap="none" anchor="ctr"/>
                      <a:lstStyle/>
                      <a:p>
                        <a:pPr fontAlgn="base">
                          <a:spcBef>
                            <a:spcPct val="0"/>
                          </a:spcBef>
                          <a:spcAft>
                            <a:spcPct val="0"/>
                          </a:spcAft>
                          <a:defRPr/>
                        </a:pPr>
                        <a:endParaRPr lang="en-US" sz="1600" dirty="0">
                          <a:solidFill>
                            <a:srgbClr val="000000"/>
                          </a:solidFill>
                        </a:endParaRPr>
                      </a:p>
                    </p:txBody>
                  </p:sp>
                  <p:sp>
                    <p:nvSpPr>
                      <p:cNvPr id="120858" name="Text Box 30"/>
                      <p:cNvSpPr txBox="1">
                        <a:spLocks noChangeAspect="1" noChangeArrowheads="1"/>
                      </p:cNvSpPr>
                      <p:nvPr/>
                    </p:nvSpPr>
                    <p:spPr bwMode="auto">
                      <a:xfrm>
                        <a:off x="2396" y="4134"/>
                        <a:ext cx="127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fontAlgn="base">
                          <a:spcBef>
                            <a:spcPct val="50000"/>
                          </a:spcBef>
                          <a:spcAft>
                            <a:spcPct val="0"/>
                          </a:spcAft>
                          <a:buFontTx/>
                          <a:buNone/>
                        </a:pPr>
                        <a:r>
                          <a:rPr lang="en-US" altLang="en-US" sz="900" b="1" dirty="0">
                            <a:solidFill>
                              <a:srgbClr val="1F1F5F"/>
                            </a:solidFill>
                            <a:latin typeface="Times New Roman" pitchFamily="18" charset="0"/>
                          </a:rPr>
                          <a:t>~</a:t>
                        </a:r>
                        <a:r>
                          <a:rPr lang="en-US" altLang="en-US" sz="900" b="1" dirty="0">
                            <a:solidFill>
                              <a:srgbClr val="1F1F5F"/>
                            </a:solidFill>
                          </a:rPr>
                          <a:t>3 x 10</a:t>
                        </a:r>
                        <a:r>
                          <a:rPr lang="en-US" altLang="en-US" sz="900" b="1" baseline="30000" dirty="0">
                            <a:solidFill>
                              <a:srgbClr val="1F1F5F"/>
                            </a:solidFill>
                          </a:rPr>
                          <a:t>-9 </a:t>
                        </a:r>
                        <a:r>
                          <a:rPr lang="en-US" altLang="en-US" sz="900" b="1" dirty="0">
                            <a:solidFill>
                              <a:srgbClr val="1F1F5F"/>
                            </a:solidFill>
                          </a:rPr>
                          <a:t>meters</a:t>
                        </a:r>
                      </a:p>
                    </p:txBody>
                  </p:sp>
                </p:grpSp>
                <p:sp>
                  <p:nvSpPr>
                    <p:cNvPr id="120853" name="Text Box 31"/>
                    <p:cNvSpPr txBox="1">
                      <a:spLocks noChangeArrowheads="1"/>
                    </p:cNvSpPr>
                    <p:nvPr/>
                  </p:nvSpPr>
                  <p:spPr bwMode="auto">
                    <a:xfrm>
                      <a:off x="3097814" y="5815493"/>
                      <a:ext cx="3197238" cy="30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fontAlgn="base">
                        <a:spcBef>
                          <a:spcPct val="50000"/>
                        </a:spcBef>
                        <a:spcAft>
                          <a:spcPct val="0"/>
                        </a:spcAft>
                        <a:buFontTx/>
                        <a:buNone/>
                      </a:pPr>
                      <a:r>
                        <a:rPr lang="en-US" altLang="en-US" sz="1400" b="1" dirty="0">
                          <a:solidFill>
                            <a:srgbClr val="19194D"/>
                          </a:solidFill>
                        </a:rPr>
                        <a:t>Flow time scale is  10</a:t>
                      </a:r>
                      <a:r>
                        <a:rPr lang="en-US" altLang="en-US" sz="1400" b="1" baseline="30000" dirty="0">
                          <a:solidFill>
                            <a:srgbClr val="19194D"/>
                          </a:solidFill>
                        </a:rPr>
                        <a:t>-4 </a:t>
                      </a:r>
                      <a:r>
                        <a:rPr lang="en-US" altLang="en-US" sz="1400" b="1" dirty="0">
                          <a:solidFill>
                            <a:srgbClr val="19194D"/>
                          </a:solidFill>
                        </a:rPr>
                        <a:t>sec to 1 min</a:t>
                      </a:r>
                    </a:p>
                  </p:txBody>
                </p:sp>
                <p:pic>
                  <p:nvPicPr>
                    <p:cNvPr id="120854" name="Picture 32" descr="ompf_3 Cross section porin"/>
                    <p:cNvPicPr>
                      <a:picLocks noChangeAspect="1" noChangeArrowheads="1"/>
                    </p:cNvPicPr>
                    <p:nvPr/>
                  </p:nvPicPr>
                  <p:blipFill>
                    <a:blip r:embed="rId7" cstate="print">
                      <a:extLst>
                        <a:ext uri="{28A0092B-C50C-407E-A947-70E740481C1C}">
                          <a14:useLocalDpi xmlns:a14="http://schemas.microsoft.com/office/drawing/2010/main" val="0"/>
                        </a:ext>
                      </a:extLst>
                    </a:blip>
                    <a:srcRect l="14020" t="6349" r="11247" b="1614"/>
                    <a:stretch>
                      <a:fillRect/>
                    </a:stretch>
                  </p:blipFill>
                  <p:spPr bwMode="auto">
                    <a:xfrm>
                      <a:off x="3220524" y="1563970"/>
                      <a:ext cx="2789488"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55" name="TextBox 27"/>
                    <p:cNvSpPr txBox="1">
                      <a:spLocks noChangeArrowheads="1"/>
                    </p:cNvSpPr>
                    <p:nvPr/>
                  </p:nvSpPr>
                  <p:spPr bwMode="auto">
                    <a:xfrm>
                      <a:off x="3464161" y="5154316"/>
                      <a:ext cx="2464545" cy="26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fontAlgn="base" hangingPunct="1">
                        <a:spcBef>
                          <a:spcPct val="0"/>
                        </a:spcBef>
                        <a:spcAft>
                          <a:spcPct val="0"/>
                        </a:spcAft>
                        <a:buFontTx/>
                        <a:buNone/>
                      </a:pPr>
                      <a:r>
                        <a:rPr lang="en-US" altLang="en-US" sz="1100" dirty="0">
                          <a:solidFill>
                            <a:srgbClr val="FFFFFF"/>
                          </a:solidFill>
                        </a:rPr>
                        <a:t>0.7</a:t>
                      </a:r>
                      <a:r>
                        <a:rPr lang="en-US" altLang="en-US" sz="800" dirty="0">
                          <a:solidFill>
                            <a:srgbClr val="FFFFFF"/>
                          </a:solidFill>
                        </a:rPr>
                        <a:t> </a:t>
                      </a:r>
                      <a:r>
                        <a:rPr lang="en-US" altLang="en-US" sz="1100" dirty="0">
                          <a:solidFill>
                            <a:srgbClr val="FFFFFF"/>
                          </a:solidFill>
                          <a:sym typeface="Symbol"/>
                        </a:rPr>
                        <a:t></a:t>
                      </a:r>
                      <a:r>
                        <a:rPr lang="en-US" altLang="en-US" sz="1100" dirty="0">
                          <a:solidFill>
                            <a:srgbClr val="FFFFFF"/>
                          </a:solidFill>
                        </a:rPr>
                        <a:t> 10</a:t>
                      </a:r>
                      <a:r>
                        <a:rPr lang="en-US" altLang="en-US" sz="1100" baseline="30000" dirty="0">
                          <a:solidFill>
                            <a:srgbClr val="FFFFFF"/>
                          </a:solidFill>
                        </a:rPr>
                        <a:t>-9</a:t>
                      </a:r>
                      <a:r>
                        <a:rPr lang="en-US" altLang="en-US" sz="1100" dirty="0">
                          <a:solidFill>
                            <a:srgbClr val="FFFFFF"/>
                          </a:solidFill>
                        </a:rPr>
                        <a:t> meter = Channel Diameter</a:t>
                      </a:r>
                    </a:p>
                  </p:txBody>
                </p:sp>
                <p:sp>
                  <p:nvSpPr>
                    <p:cNvPr id="120856" name="Text Box 33"/>
                    <p:cNvSpPr txBox="1">
                      <a:spLocks noChangeArrowheads="1"/>
                    </p:cNvSpPr>
                    <p:nvPr/>
                  </p:nvSpPr>
                  <p:spPr bwMode="auto">
                    <a:xfrm>
                      <a:off x="4846206" y="1892719"/>
                      <a:ext cx="962111" cy="519113"/>
                    </a:xfrm>
                    <a:prstGeom prst="rect">
                      <a:avLst/>
                    </a:prstGeom>
                    <a:solidFill>
                      <a:srgbClr val="11111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fontAlgn="base">
                        <a:spcBef>
                          <a:spcPct val="50000"/>
                        </a:spcBef>
                        <a:spcAft>
                          <a:spcPct val="0"/>
                        </a:spcAft>
                        <a:buFontTx/>
                        <a:buNone/>
                      </a:pPr>
                      <a:endParaRPr lang="en-US" altLang="en-US" sz="2800">
                        <a:solidFill>
                          <a:srgbClr val="000000"/>
                        </a:solidFill>
                      </a:endParaRPr>
                    </a:p>
                  </p:txBody>
                </p:sp>
              </p:grpSp>
            </p:grpSp>
            <p:grpSp>
              <p:nvGrpSpPr>
                <p:cNvPr id="120847" name="Group 38"/>
                <p:cNvGrpSpPr>
                  <a:grpSpLocks/>
                </p:cNvGrpSpPr>
                <p:nvPr/>
              </p:nvGrpSpPr>
              <p:grpSpPr bwMode="auto">
                <a:xfrm>
                  <a:off x="5749429" y="1815086"/>
                  <a:ext cx="1452451" cy="3405068"/>
                  <a:chOff x="2070" y="1387"/>
                  <a:chExt cx="915" cy="2145"/>
                </a:xfrm>
              </p:grpSpPr>
              <p:sp>
                <p:nvSpPr>
                  <p:cNvPr id="120848" name="Line 40"/>
                  <p:cNvSpPr>
                    <a:spLocks noChangeShapeType="1"/>
                  </p:cNvSpPr>
                  <p:nvPr/>
                </p:nvSpPr>
                <p:spPr bwMode="auto">
                  <a:xfrm flipV="1">
                    <a:off x="2815" y="1387"/>
                    <a:ext cx="170" cy="102"/>
                  </a:xfrm>
                  <a:prstGeom prst="line">
                    <a:avLst/>
                  </a:prstGeom>
                  <a:noFill/>
                  <a:ln w="38100">
                    <a:solidFill>
                      <a:srgbClr val="4646C2"/>
                    </a:solidFill>
                    <a:round/>
                    <a:headEnd/>
                    <a:tailEnd type="arrow"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a:solidFill>
                        <a:srgbClr val="000000"/>
                      </a:solidFill>
                    </a:endParaRPr>
                  </a:p>
                </p:txBody>
              </p:sp>
              <p:sp>
                <p:nvSpPr>
                  <p:cNvPr id="120849" name="Freeform 39"/>
                  <p:cNvSpPr>
                    <a:spLocks/>
                  </p:cNvSpPr>
                  <p:nvPr/>
                </p:nvSpPr>
                <p:spPr bwMode="auto">
                  <a:xfrm rot="537223">
                    <a:off x="2070" y="1429"/>
                    <a:ext cx="762" cy="2103"/>
                  </a:xfrm>
                  <a:custGeom>
                    <a:avLst/>
                    <a:gdLst>
                      <a:gd name="T0" fmla="*/ 4 w 861"/>
                      <a:gd name="T1" fmla="*/ 263532 h 1857"/>
                      <a:gd name="T2" fmla="*/ 7 w 861"/>
                      <a:gd name="T3" fmla="*/ 253976 h 1857"/>
                      <a:gd name="T4" fmla="*/ 4 w 861"/>
                      <a:gd name="T5" fmla="*/ 251451 h 1857"/>
                      <a:gd name="T6" fmla="*/ 8 w 861"/>
                      <a:gd name="T7" fmla="*/ 240897 h 1857"/>
                      <a:gd name="T8" fmla="*/ 8 w 861"/>
                      <a:gd name="T9" fmla="*/ 237451 h 1857"/>
                      <a:gd name="T10" fmla="*/ 4 w 861"/>
                      <a:gd name="T11" fmla="*/ 232709 h 1857"/>
                      <a:gd name="T12" fmla="*/ 4 w 861"/>
                      <a:gd name="T13" fmla="*/ 232709 h 1857"/>
                      <a:gd name="T14" fmla="*/ 4 w 861"/>
                      <a:gd name="T15" fmla="*/ 226869 h 1857"/>
                      <a:gd name="T16" fmla="*/ 6 w 861"/>
                      <a:gd name="T17" fmla="*/ 225888 h 1857"/>
                      <a:gd name="T18" fmla="*/ 13 w 861"/>
                      <a:gd name="T19" fmla="*/ 248737 h 1857"/>
                      <a:gd name="T20" fmla="*/ 15 w 861"/>
                      <a:gd name="T21" fmla="*/ 255474 h 1857"/>
                      <a:gd name="T22" fmla="*/ 16 w 861"/>
                      <a:gd name="T23" fmla="*/ 250480 h 1857"/>
                      <a:gd name="T24" fmla="*/ 14 w 861"/>
                      <a:gd name="T25" fmla="*/ 218816 h 1857"/>
                      <a:gd name="T26" fmla="*/ 13 w 861"/>
                      <a:gd name="T27" fmla="*/ 205447 h 1857"/>
                      <a:gd name="T28" fmla="*/ 9 w 861"/>
                      <a:gd name="T29" fmla="*/ 194715 h 1857"/>
                      <a:gd name="T30" fmla="*/ 4 w 861"/>
                      <a:gd name="T31" fmla="*/ 190459 h 1857"/>
                      <a:gd name="T32" fmla="*/ 12 w 861"/>
                      <a:gd name="T33" fmla="*/ 172598 h 1857"/>
                      <a:gd name="T34" fmla="*/ 12 w 861"/>
                      <a:gd name="T35" fmla="*/ 167917 h 1857"/>
                      <a:gd name="T36" fmla="*/ 8 w 861"/>
                      <a:gd name="T37" fmla="*/ 148127 h 1857"/>
                      <a:gd name="T38" fmla="*/ 12 w 861"/>
                      <a:gd name="T39" fmla="*/ 154142 h 1857"/>
                      <a:gd name="T40" fmla="*/ 8 w 861"/>
                      <a:gd name="T41" fmla="*/ 136413 h 1857"/>
                      <a:gd name="T42" fmla="*/ 7 w 861"/>
                      <a:gd name="T43" fmla="*/ 115339 h 1857"/>
                      <a:gd name="T44" fmla="*/ 13 w 861"/>
                      <a:gd name="T45" fmla="*/ 108071 h 1857"/>
                      <a:gd name="T46" fmla="*/ 19 w 861"/>
                      <a:gd name="T47" fmla="*/ 108071 h 1857"/>
                      <a:gd name="T48" fmla="*/ 15 w 861"/>
                      <a:gd name="T49" fmla="*/ 123966 h 1857"/>
                      <a:gd name="T50" fmla="*/ 12 w 861"/>
                      <a:gd name="T51" fmla="*/ 94351 h 1857"/>
                      <a:gd name="T52" fmla="*/ 5 w 861"/>
                      <a:gd name="T53" fmla="*/ 91676 h 1857"/>
                      <a:gd name="T54" fmla="*/ 4 w 861"/>
                      <a:gd name="T55" fmla="*/ 86806 h 1857"/>
                      <a:gd name="T56" fmla="*/ 7 w 861"/>
                      <a:gd name="T57" fmla="*/ 81601 h 1857"/>
                      <a:gd name="T58" fmla="*/ 9 w 861"/>
                      <a:gd name="T59" fmla="*/ 89424 h 1857"/>
                      <a:gd name="T60" fmla="*/ 17 w 861"/>
                      <a:gd name="T61" fmla="*/ 102687 h 1857"/>
                      <a:gd name="T62" fmla="*/ 19 w 861"/>
                      <a:gd name="T63" fmla="*/ 97617 h 1857"/>
                      <a:gd name="T64" fmla="*/ 10 w 861"/>
                      <a:gd name="T65" fmla="*/ 68627 h 1857"/>
                      <a:gd name="T66" fmla="*/ 16 w 861"/>
                      <a:gd name="T67" fmla="*/ 55611 h 1857"/>
                      <a:gd name="T68" fmla="*/ 15 w 861"/>
                      <a:gd name="T69" fmla="*/ 48446 h 1857"/>
                      <a:gd name="T70" fmla="*/ 15 w 861"/>
                      <a:gd name="T71" fmla="*/ 36016 h 1857"/>
                      <a:gd name="T72" fmla="*/ 16 w 861"/>
                      <a:gd name="T73" fmla="*/ 24798 h 1857"/>
                      <a:gd name="T74" fmla="*/ 15 w 861"/>
                      <a:gd name="T75" fmla="*/ 24798 h 1857"/>
                      <a:gd name="T76" fmla="*/ 15 w 861"/>
                      <a:gd name="T77" fmla="*/ 26731 h 1857"/>
                      <a:gd name="T78" fmla="*/ 19 w 861"/>
                      <a:gd name="T79" fmla="*/ 39207 h 1857"/>
                      <a:gd name="T80" fmla="*/ 24 w 861"/>
                      <a:gd name="T81" fmla="*/ 55611 h 1857"/>
                      <a:gd name="T82" fmla="*/ 24 w 861"/>
                      <a:gd name="T83" fmla="*/ 49443 h 1857"/>
                      <a:gd name="T84" fmla="*/ 21 w 861"/>
                      <a:gd name="T85" fmla="*/ 33921 h 1857"/>
                      <a:gd name="T86" fmla="*/ 19 w 861"/>
                      <a:gd name="T87" fmla="*/ 9811 h 1857"/>
                      <a:gd name="T88" fmla="*/ 19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a:extLst>
                    <a:ext uri="{909E8E84-426E-40DD-AFC4-6F175D3DCCD1}">
                      <a14:hiddenFill xmlns:a14="http://schemas.microsoft.com/office/drawing/2010/main">
                        <a:solidFill>
                          <a:srgbClr val="FFFFFF"/>
                        </a:solidFill>
                      </a14:hiddenFill>
                    </a:ext>
                  </a:extLst>
                </p:spPr>
                <p:txBody>
                  <a:bodyPr/>
                  <a:lstStyle/>
                  <a:p>
                    <a:pPr algn="ctr" fontAlgn="base">
                      <a:spcBef>
                        <a:spcPct val="0"/>
                      </a:spcBef>
                      <a:spcAft>
                        <a:spcPct val="0"/>
                      </a:spcAft>
                    </a:pPr>
                    <a:endParaRPr lang="en-US">
                      <a:solidFill>
                        <a:srgbClr val="000000"/>
                      </a:solidFill>
                    </a:endParaRPr>
                  </a:p>
                </p:txBody>
              </p:sp>
            </p:grpSp>
          </p:grpSp>
        </p:grpSp>
        <p:grpSp>
          <p:nvGrpSpPr>
            <p:cNvPr id="120843" name="Group 35"/>
            <p:cNvGrpSpPr>
              <a:grpSpLocks/>
            </p:cNvGrpSpPr>
            <p:nvPr/>
          </p:nvGrpSpPr>
          <p:grpSpPr bwMode="auto">
            <a:xfrm>
              <a:off x="4772102" y="4938867"/>
              <a:ext cx="746068" cy="368287"/>
              <a:chOff x="1944" y="3418"/>
              <a:chExt cx="470" cy="242"/>
            </a:xfrm>
          </p:grpSpPr>
          <p:sp>
            <p:nvSpPr>
              <p:cNvPr id="120844" name="Oval 36"/>
              <p:cNvSpPr>
                <a:spLocks noChangeArrowheads="1"/>
              </p:cNvSpPr>
              <p:nvPr/>
            </p:nvSpPr>
            <p:spPr bwMode="auto">
              <a:xfrm>
                <a:off x="2082" y="3424"/>
                <a:ext cx="217" cy="212"/>
              </a:xfrm>
              <a:prstGeom prst="ellipse">
                <a:avLst/>
              </a:prstGeom>
              <a:solidFill>
                <a:schemeClr val="accent2"/>
              </a:solidFill>
              <a:ln w="9525" algn="ctr">
                <a:solidFill>
                  <a:schemeClr val="accent1"/>
                </a:solidFill>
                <a:round/>
                <a:headEnd/>
                <a:tailEnd/>
              </a:ln>
            </p:spPr>
            <p:txBody>
              <a:bodyPr wrap="none" anchor="ct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fontAlgn="base">
                  <a:spcBef>
                    <a:spcPct val="50000"/>
                  </a:spcBef>
                  <a:spcAft>
                    <a:spcPct val="0"/>
                  </a:spcAft>
                  <a:buFontTx/>
                  <a:buNone/>
                </a:pPr>
                <a:endParaRPr lang="en-US" altLang="en-US" sz="1600">
                  <a:solidFill>
                    <a:srgbClr val="000000"/>
                  </a:solidFill>
                </a:endParaRPr>
              </a:p>
            </p:txBody>
          </p:sp>
          <p:sp>
            <p:nvSpPr>
              <p:cNvPr id="120845" name="Text Box 37"/>
              <p:cNvSpPr txBox="1">
                <a:spLocks noChangeArrowheads="1"/>
              </p:cNvSpPr>
              <p:nvPr/>
            </p:nvSpPr>
            <p:spPr bwMode="auto">
              <a:xfrm>
                <a:off x="1944" y="3418"/>
                <a:ext cx="47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fontAlgn="base">
                  <a:spcBef>
                    <a:spcPct val="50000"/>
                  </a:spcBef>
                  <a:spcAft>
                    <a:spcPct val="0"/>
                  </a:spcAft>
                  <a:buFontTx/>
                  <a:buNone/>
                </a:pPr>
                <a:r>
                  <a:rPr lang="en-US" altLang="en-US" sz="1800" b="1" dirty="0">
                    <a:solidFill>
                      <a:srgbClr val="BBE0E3"/>
                    </a:solidFill>
                  </a:rPr>
                  <a:t>+</a:t>
                </a:r>
                <a:endParaRPr lang="en-US" altLang="en-US" sz="1800" b="1" baseline="50000" dirty="0">
                  <a:solidFill>
                    <a:srgbClr val="BBE0E3"/>
                  </a:solidFill>
                </a:endParaRPr>
              </a:p>
            </p:txBody>
          </p:sp>
        </p:grpSp>
      </p:grpSp>
      <p:sp>
        <p:nvSpPr>
          <p:cNvPr id="6" name="TextBox 5"/>
          <p:cNvSpPr txBox="1"/>
          <p:nvPr/>
        </p:nvSpPr>
        <p:spPr>
          <a:xfrm>
            <a:off x="5824710" y="1626937"/>
            <a:ext cx="4778401" cy="4008790"/>
          </a:xfrm>
          <a:prstGeom prst="rect">
            <a:avLst/>
          </a:prstGeom>
          <a:noFill/>
        </p:spPr>
        <p:txBody>
          <a:bodyPr wrap="square" rtlCol="0">
            <a:spAutoFit/>
          </a:bodyPr>
          <a:lstStyle/>
          <a:p>
            <a:pPr fontAlgn="base">
              <a:spcBef>
                <a:spcPct val="0"/>
              </a:spcBef>
              <a:spcAft>
                <a:spcPct val="0"/>
              </a:spcAft>
            </a:pPr>
            <a:r>
              <a:rPr lang="en-US" b="1" dirty="0">
                <a:solidFill>
                  <a:srgbClr val="002060"/>
                </a:solidFill>
              </a:rPr>
              <a:t>Devices have </a:t>
            </a:r>
            <a:r>
              <a:rPr lang="en-US" b="1" dirty="0">
                <a:solidFill>
                  <a:srgbClr val="000000"/>
                </a:solidFill>
              </a:rPr>
              <a:t>	</a:t>
            </a:r>
            <a:r>
              <a:rPr lang="en-US" b="1" dirty="0">
                <a:solidFill>
                  <a:srgbClr val="C00000"/>
                </a:solidFill>
              </a:rPr>
              <a:t>INPUTS</a:t>
            </a:r>
          </a:p>
          <a:p>
            <a:pPr fontAlgn="base">
              <a:spcBef>
                <a:spcPct val="0"/>
              </a:spcBef>
              <a:spcAft>
                <a:spcPct val="0"/>
              </a:spcAft>
            </a:pPr>
            <a:r>
              <a:rPr lang="en-US" b="1" dirty="0">
                <a:solidFill>
                  <a:srgbClr val="C00000"/>
                </a:solidFill>
              </a:rPr>
              <a:t>		OUTPUTS</a:t>
            </a:r>
          </a:p>
          <a:p>
            <a:pPr fontAlgn="base">
              <a:spcBef>
                <a:spcPct val="0"/>
              </a:spcBef>
              <a:spcAft>
                <a:spcPct val="0"/>
              </a:spcAft>
            </a:pPr>
            <a:r>
              <a:rPr lang="en-US" b="1" dirty="0">
                <a:solidFill>
                  <a:srgbClr val="C00000"/>
                </a:solidFill>
              </a:rPr>
              <a:t>connected by 	LAWS</a:t>
            </a:r>
          </a:p>
          <a:p>
            <a:pPr fontAlgn="base">
              <a:spcBef>
                <a:spcPct val="0"/>
              </a:spcBef>
              <a:spcAft>
                <a:spcPct val="0"/>
              </a:spcAft>
            </a:pPr>
            <a:r>
              <a:rPr lang="en-US" b="1" dirty="0">
                <a:solidFill>
                  <a:srgbClr val="C00000"/>
                </a:solidFill>
              </a:rPr>
              <a:t>involving	FLOW</a:t>
            </a:r>
          </a:p>
          <a:p>
            <a:pPr fontAlgn="base">
              <a:spcBef>
                <a:spcPct val="0"/>
              </a:spcBef>
              <a:spcAft>
                <a:spcPct val="0"/>
              </a:spcAft>
            </a:pPr>
            <a:r>
              <a:rPr lang="en-US" b="1" dirty="0">
                <a:solidFill>
                  <a:srgbClr val="C00000"/>
                </a:solidFill>
              </a:rPr>
              <a:t>from 		POWER SUPPLIES</a:t>
            </a:r>
          </a:p>
          <a:p>
            <a:pPr fontAlgn="base">
              <a:spcBef>
                <a:spcPct val="0"/>
              </a:spcBef>
              <a:spcAft>
                <a:spcPct val="0"/>
              </a:spcAft>
            </a:pPr>
            <a:endParaRPr lang="en-US" b="1" dirty="0">
              <a:solidFill>
                <a:srgbClr val="000000"/>
              </a:solidFill>
            </a:endParaRPr>
          </a:p>
          <a:p>
            <a:pPr fontAlgn="base">
              <a:spcBef>
                <a:spcPct val="0"/>
              </a:spcBef>
              <a:spcAft>
                <a:spcPct val="0"/>
              </a:spcAft>
            </a:pPr>
            <a:r>
              <a:rPr lang="en-US" b="1" dirty="0">
                <a:solidFill>
                  <a:srgbClr val="002060"/>
                </a:solidFill>
              </a:rPr>
              <a:t>so analysis of Devices </a:t>
            </a:r>
          </a:p>
          <a:p>
            <a:pPr fontAlgn="base">
              <a:spcBef>
                <a:spcPct val="0"/>
              </a:spcBef>
              <a:spcAft>
                <a:spcPct val="0"/>
              </a:spcAft>
            </a:pPr>
            <a:r>
              <a:rPr lang="en-US" b="1" dirty="0">
                <a:solidFill>
                  <a:srgbClr val="002060"/>
                </a:solidFill>
              </a:rPr>
              <a:t>must be</a:t>
            </a:r>
          </a:p>
          <a:p>
            <a:pPr fontAlgn="base">
              <a:spcBef>
                <a:spcPct val="0"/>
              </a:spcBef>
              <a:spcAft>
                <a:spcPct val="0"/>
              </a:spcAft>
            </a:pPr>
            <a:r>
              <a:rPr lang="en-US" b="1" dirty="0">
                <a:solidFill>
                  <a:srgbClr val="002060"/>
                </a:solidFill>
              </a:rPr>
              <a:t>NONEQUILIBRIUM with spatially</a:t>
            </a:r>
          </a:p>
          <a:p>
            <a:pPr fontAlgn="base">
              <a:spcBef>
                <a:spcPct val="0"/>
              </a:spcBef>
              <a:spcAft>
                <a:spcPct val="0"/>
              </a:spcAft>
            </a:pPr>
            <a:r>
              <a:rPr lang="en-US" b="1" dirty="0">
                <a:solidFill>
                  <a:srgbClr val="002060"/>
                </a:solidFill>
              </a:rPr>
              <a:t>non-uniform </a:t>
            </a:r>
            <a:r>
              <a:rPr lang="en-US" sz="1600" b="1" dirty="0">
                <a:solidFill>
                  <a:srgbClr val="002060"/>
                </a:solidFill>
              </a:rPr>
              <a:t>BOUNDARY CONDITION</a:t>
            </a:r>
            <a:r>
              <a:rPr lang="en-US" sz="1600" b="1" dirty="0">
                <a:solidFill>
                  <a:srgbClr val="000000"/>
                </a:solidFill>
              </a:rPr>
              <a:t>S</a:t>
            </a:r>
          </a:p>
          <a:p>
            <a:pPr fontAlgn="base">
              <a:spcBef>
                <a:spcPct val="0"/>
              </a:spcBef>
              <a:spcAft>
                <a:spcPct val="0"/>
              </a:spcAft>
            </a:pPr>
            <a:endParaRPr lang="en-US" sz="1600" b="1" dirty="0">
              <a:solidFill>
                <a:srgbClr val="000000"/>
              </a:solidFill>
            </a:endParaRPr>
          </a:p>
          <a:p>
            <a:pPr fontAlgn="base">
              <a:spcBef>
                <a:spcPct val="0"/>
              </a:spcBef>
              <a:spcAft>
                <a:spcPct val="0"/>
              </a:spcAft>
            </a:pPr>
            <a:r>
              <a:rPr lang="en-US" sz="1600" b="1" dirty="0">
                <a:solidFill>
                  <a:srgbClr val="002060"/>
                </a:solidFill>
              </a:rPr>
              <a:t>Thermodynamics, Statist</a:t>
            </a:r>
            <a:r>
              <a:rPr lang="en-US" sz="1600" b="1" dirty="0">
                <a:solidFill>
                  <a:srgbClr val="000000"/>
                </a:solidFill>
              </a:rPr>
              <a:t>ical Mechanics, Molecular Dynamics have</a:t>
            </a:r>
          </a:p>
          <a:p>
            <a:pPr fontAlgn="base">
              <a:spcBef>
                <a:spcPct val="0"/>
              </a:spcBef>
              <a:spcAft>
                <a:spcPct val="0"/>
              </a:spcAft>
            </a:pPr>
            <a:r>
              <a:rPr lang="en-US" sz="1600" b="1" dirty="0">
                <a:solidFill>
                  <a:srgbClr val="C00000"/>
                </a:solidFill>
              </a:rPr>
              <a:t>No inputs, outputs, flows, or power supplies </a:t>
            </a:r>
            <a:br>
              <a:rPr lang="en-US" sz="1600" b="1" dirty="0">
                <a:solidFill>
                  <a:srgbClr val="C00000"/>
                </a:solidFill>
              </a:rPr>
            </a:br>
            <a:r>
              <a:rPr lang="en-US" sz="1050" b="1" dirty="0">
                <a:solidFill>
                  <a:srgbClr val="002060"/>
                </a:solidFill>
              </a:rPr>
              <a:t>Power supply=spatially nonuniform inhomogeneous Dirichlet conditions</a:t>
            </a:r>
          </a:p>
        </p:txBody>
      </p:sp>
    </p:spTree>
    <p:custDataLst>
      <p:tags r:id="rId1"/>
    </p:custDataLst>
    <p:extLst>
      <p:ext uri="{BB962C8B-B14F-4D97-AF65-F5344CB8AC3E}">
        <p14:creationId xmlns:p14="http://schemas.microsoft.com/office/powerpoint/2010/main" val="3828296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F5DB56-5DC9-4B88-97F6-BC8AF5E7E7B4}"/>
              </a:ext>
            </a:extLst>
          </p:cNvPr>
          <p:cNvSpPr>
            <a:spLocks noGrp="1"/>
          </p:cNvSpPr>
          <p:nvPr>
            <p:ph type="sldNum" sz="quarter" idx="12"/>
          </p:nvPr>
        </p:nvSpPr>
        <p:spPr/>
        <p:txBody>
          <a:bodyPr/>
          <a:lstStyle/>
          <a:p>
            <a:fld id="{FB2DA28D-31BC-4E7A-8D3F-5B45F747894A}" type="slidenum">
              <a:rPr lang="en-GB" altLang="en-US" smtClean="0"/>
              <a:pPr/>
              <a:t>40</a:t>
            </a:fld>
            <a:endParaRPr lang="en-GB" altLang="en-US"/>
          </a:p>
        </p:txBody>
      </p:sp>
      <p:sp>
        <p:nvSpPr>
          <p:cNvPr id="3" name="TextBox 2">
            <a:extLst>
              <a:ext uri="{FF2B5EF4-FFF2-40B4-BE49-F238E27FC236}">
                <a16:creationId xmlns:a16="http://schemas.microsoft.com/office/drawing/2014/main" id="{62BFDCB4-41D3-497C-B09F-2925234CA920}"/>
              </a:ext>
            </a:extLst>
          </p:cNvPr>
          <p:cNvSpPr txBox="1"/>
          <p:nvPr/>
        </p:nvSpPr>
        <p:spPr>
          <a:xfrm>
            <a:off x="3657600" y="1986966"/>
            <a:ext cx="4660969" cy="1077218"/>
          </a:xfrm>
          <a:prstGeom prst="rect">
            <a:avLst/>
          </a:prstGeom>
          <a:noFill/>
        </p:spPr>
        <p:txBody>
          <a:bodyPr wrap="square" rtlCol="0">
            <a:spAutoFit/>
          </a:bodyPr>
          <a:lstStyle/>
          <a:p>
            <a:pPr algn="ctr"/>
            <a:r>
              <a:rPr lang="en-US" sz="3200" dirty="0">
                <a:solidFill>
                  <a:schemeClr val="bg1">
                    <a:lumMod val="95000"/>
                  </a:schemeClr>
                </a:solidFill>
                <a:latin typeface="Arial" panose="020B0604020202020204" pitchFamily="34" charset="0"/>
                <a:cs typeface="Arial" panose="020B0604020202020204" pitchFamily="34" charset="0"/>
              </a:rPr>
              <a:t>The End</a:t>
            </a:r>
            <a:br>
              <a:rPr lang="en-US" sz="3200" dirty="0">
                <a:solidFill>
                  <a:schemeClr val="bg1">
                    <a:lumMod val="95000"/>
                  </a:schemeClr>
                </a:solidFill>
                <a:latin typeface="Arial" panose="020B0604020202020204" pitchFamily="34" charset="0"/>
                <a:cs typeface="Arial" panose="020B0604020202020204" pitchFamily="34" charset="0"/>
              </a:rPr>
            </a:br>
            <a:r>
              <a:rPr lang="en-US" sz="3200" dirty="0">
                <a:solidFill>
                  <a:schemeClr val="bg1">
                    <a:lumMod val="95000"/>
                  </a:schemeClr>
                </a:solidFill>
                <a:latin typeface="Arial" panose="020B0604020202020204" pitchFamily="34" charset="0"/>
                <a:cs typeface="Arial" panose="020B0604020202020204" pitchFamily="34" charset="0"/>
              </a:rPr>
              <a:t>Any Questions?</a:t>
            </a:r>
          </a:p>
        </p:txBody>
      </p:sp>
    </p:spTree>
    <p:extLst>
      <p:ext uri="{BB962C8B-B14F-4D97-AF65-F5344CB8AC3E}">
        <p14:creationId xmlns:p14="http://schemas.microsoft.com/office/powerpoint/2010/main" val="1976689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F5DB56-5DC9-4B88-97F6-BC8AF5E7E7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FB2DA28D-31BC-4E7A-8D3F-5B45F747894A}" type="slidenum">
              <a:rPr kumimoji="0" lang="en-GB" altLang="en-US"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41</a:t>
            </a:fld>
            <a:endParaRPr kumimoji="0" lang="en-GB" altLang="en-US"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3" name="TextBox 2">
            <a:extLst>
              <a:ext uri="{FF2B5EF4-FFF2-40B4-BE49-F238E27FC236}">
                <a16:creationId xmlns:a16="http://schemas.microsoft.com/office/drawing/2014/main" id="{62BFDCB4-41D3-497C-B09F-2925234CA920}"/>
              </a:ext>
            </a:extLst>
          </p:cNvPr>
          <p:cNvSpPr txBox="1"/>
          <p:nvPr/>
        </p:nvSpPr>
        <p:spPr>
          <a:xfrm>
            <a:off x="3657600" y="1986966"/>
            <a:ext cx="46609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Extra </a:t>
            </a:r>
            <a:r>
              <a:rPr kumimoji="0" lang="en-US" sz="2400" b="0" i="0" u="none" strike="noStrike" kern="1200" cap="none" spc="0" normalizeH="0" baseline="0" noProof="0" dirty="0" err="1">
                <a:ln>
                  <a:noFill/>
                </a:ln>
                <a:solidFill>
                  <a:srgbClr val="FFFFFF">
                    <a:lumMod val="95000"/>
                  </a:srgbClr>
                </a:solidFill>
                <a:effectLst/>
                <a:uLnTx/>
                <a:uFillTx/>
                <a:latin typeface="Arial" panose="020B0604020202020204" pitchFamily="34" charset="0"/>
                <a:ea typeface="+mn-ea"/>
                <a:cs typeface="Arial" panose="020B0604020202020204" pitchFamily="34" charset="0"/>
              </a:rPr>
              <a:t>Sl</a:t>
            </a:r>
            <a:r>
              <a:rPr lang="en-US" sz="2400" dirty="0">
                <a:solidFill>
                  <a:srgbClr val="FFFFFF">
                    <a:lumMod val="95000"/>
                  </a:srgbClr>
                </a:solidFill>
                <a:latin typeface="Arial" panose="020B0604020202020204" pitchFamily="34" charset="0"/>
                <a:cs typeface="Arial" panose="020B0604020202020204" pitchFamily="34" charset="0"/>
              </a:rPr>
              <a:t>ides</a:t>
            </a:r>
            <a:endParaRPr kumimoji="0" lang="en-US" sz="2400" b="0" i="0" u="none" strike="noStrike" kern="1200" cap="none" spc="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54019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5"/>
          <p:cNvSpPr>
            <a:spLocks noGrp="1"/>
          </p:cNvSpPr>
          <p:nvPr>
            <p:ph type="sldNum" sz="quarter" idx="12"/>
            <p:custDataLst>
              <p:tags r:id="rId2"/>
            </p:custDataLst>
          </p:nvPr>
        </p:nvSpPr>
        <p:spPr>
          <a:xfrm>
            <a:off x="8131629"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BF8188E-D8F5-4BD8-A91F-523CA6FCDADA}" type="slidenum">
              <a:rPr lang="en-US" sz="1400">
                <a:solidFill>
                  <a:srgbClr val="19066A"/>
                </a:solidFill>
                <a:latin typeface="Times" pitchFamily="18" charset="0"/>
              </a:rPr>
              <a:pPr/>
              <a:t>42</a:t>
            </a:fld>
            <a:endParaRPr lang="en-US" sz="1400" dirty="0">
              <a:solidFill>
                <a:srgbClr val="19066A"/>
              </a:solidFill>
              <a:latin typeface="Times" pitchFamily="18" charset="0"/>
            </a:endParaRPr>
          </a:p>
        </p:txBody>
      </p:sp>
      <p:sp>
        <p:nvSpPr>
          <p:cNvPr id="118787" name="Text Box 2"/>
          <p:cNvSpPr txBox="1">
            <a:spLocks noChangeArrowheads="1"/>
          </p:cNvSpPr>
          <p:nvPr>
            <p:custDataLst>
              <p:tags r:id="rId3"/>
            </p:custDataLst>
          </p:nvPr>
        </p:nvSpPr>
        <p:spPr bwMode="auto">
          <a:xfrm>
            <a:off x="1628775" y="118910"/>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10000"/>
              </a:spcBef>
              <a:spcAft>
                <a:spcPct val="0"/>
              </a:spcAft>
            </a:pPr>
            <a:endParaRPr lang="en-US" sz="1100" i="1" dirty="0">
              <a:solidFill>
                <a:srgbClr val="000099"/>
              </a:solidFill>
            </a:endParaRPr>
          </a:p>
          <a:p>
            <a:pPr algn="ctr" eaLnBrk="1" fontAlgn="base" hangingPunct="1">
              <a:spcBef>
                <a:spcPct val="10000"/>
              </a:spcBef>
              <a:spcAft>
                <a:spcPct val="0"/>
              </a:spcAft>
            </a:pPr>
            <a:r>
              <a:rPr lang="en-US" sz="4400" b="1" i="1" dirty="0">
                <a:solidFill>
                  <a:srgbClr val="002060"/>
                </a:solidFill>
              </a:rPr>
              <a:t>Where to start?</a:t>
            </a:r>
          </a:p>
        </p:txBody>
      </p:sp>
      <p:sp>
        <p:nvSpPr>
          <p:cNvPr id="118788" name="TextBox 2"/>
          <p:cNvSpPr txBox="1">
            <a:spLocks noChangeArrowheads="1"/>
          </p:cNvSpPr>
          <p:nvPr>
            <p:custDataLst>
              <p:tags r:id="rId4"/>
            </p:custDataLst>
          </p:nvPr>
        </p:nvSpPr>
        <p:spPr bwMode="auto">
          <a:xfrm>
            <a:off x="1719310" y="1338155"/>
            <a:ext cx="85758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sz="3200" b="1" dirty="0">
                <a:solidFill>
                  <a:srgbClr val="A20000"/>
                </a:solidFill>
                <a:latin typeface="Arial Black" panose="020B0A04020102020204" pitchFamily="34" charset="0"/>
              </a:rPr>
              <a:t>Compute all atoms in a device?</a:t>
            </a:r>
            <a:r>
              <a:rPr lang="en-US" sz="2000" b="1" dirty="0">
                <a:solidFill>
                  <a:srgbClr val="000000"/>
                </a:solidFill>
                <a:latin typeface="Arial Black" panose="020B0A04020102020204" pitchFamily="34" charset="0"/>
              </a:rPr>
              <a:t> </a:t>
            </a:r>
          </a:p>
        </p:txBody>
      </p:sp>
      <p:sp>
        <p:nvSpPr>
          <p:cNvPr id="2" name="Rectangle 1"/>
          <p:cNvSpPr/>
          <p:nvPr/>
        </p:nvSpPr>
        <p:spPr>
          <a:xfrm>
            <a:off x="2314114" y="2423605"/>
            <a:ext cx="7918881" cy="3508653"/>
          </a:xfrm>
          <a:prstGeom prst="rect">
            <a:avLst/>
          </a:prstGeom>
          <a:ln w="31750">
            <a:solidFill>
              <a:srgbClr val="002060"/>
            </a:solidFill>
          </a:ln>
        </p:spPr>
        <p:txBody>
          <a:bodyPr wrap="square">
            <a:spAutoFit/>
          </a:bodyPr>
          <a:lstStyle/>
          <a:p>
            <a:pPr algn="ctr" fontAlgn="base">
              <a:spcBef>
                <a:spcPct val="0"/>
              </a:spcBef>
              <a:spcAft>
                <a:spcPct val="0"/>
              </a:spcAft>
            </a:pPr>
            <a:r>
              <a:rPr lang="en-US" sz="2800" b="1" dirty="0">
                <a:solidFill>
                  <a:srgbClr val="2D2D8A">
                    <a:lumMod val="75000"/>
                  </a:srgbClr>
                </a:solidFill>
                <a:latin typeface="Arial Black" panose="020B0A04020102020204" pitchFamily="34" charset="0"/>
              </a:rPr>
              <a:t>Calibrated</a:t>
            </a:r>
          </a:p>
          <a:p>
            <a:pPr algn="ctr" fontAlgn="base">
              <a:spcBef>
                <a:spcPct val="0"/>
              </a:spcBef>
              <a:spcAft>
                <a:spcPct val="0"/>
              </a:spcAft>
            </a:pPr>
            <a:r>
              <a:rPr lang="en-US" sz="2800" b="1" dirty="0">
                <a:solidFill>
                  <a:srgbClr val="2D2D8A">
                    <a:lumMod val="75000"/>
                  </a:srgbClr>
                </a:solidFill>
                <a:latin typeface="Arial Black" panose="020B0A04020102020204" pitchFamily="34" charset="0"/>
              </a:rPr>
              <a:t>all-atom simulations </a:t>
            </a:r>
            <a:br>
              <a:rPr lang="en-US" sz="2800" b="1" dirty="0">
                <a:solidFill>
                  <a:srgbClr val="2D2D8A">
                    <a:lumMod val="75000"/>
                  </a:srgbClr>
                </a:solidFill>
                <a:latin typeface="Arial Black" panose="020B0A04020102020204" pitchFamily="34" charset="0"/>
              </a:rPr>
            </a:br>
            <a:r>
              <a:rPr lang="en-US" b="1" dirty="0">
                <a:solidFill>
                  <a:srgbClr val="2D2D8A">
                    <a:lumMod val="75000"/>
                  </a:srgbClr>
                </a:solidFill>
                <a:latin typeface="Arial Black" panose="020B0A04020102020204" pitchFamily="34" charset="0"/>
              </a:rPr>
              <a:t>are</a:t>
            </a:r>
          </a:p>
          <a:p>
            <a:pPr algn="ctr" fontAlgn="base">
              <a:spcBef>
                <a:spcPct val="0"/>
              </a:spcBef>
              <a:spcAft>
                <a:spcPct val="0"/>
              </a:spcAft>
            </a:pPr>
            <a:r>
              <a:rPr lang="en-US" b="1" u="sng" dirty="0">
                <a:solidFill>
                  <a:srgbClr val="2D2D8A">
                    <a:lumMod val="75000"/>
                  </a:srgbClr>
                </a:solidFill>
                <a:latin typeface="Arial Black" panose="020B0A04020102020204" pitchFamily="34" charset="0"/>
              </a:rPr>
              <a:t>Barely Feasible</a:t>
            </a:r>
          </a:p>
          <a:p>
            <a:pPr algn="ctr" fontAlgn="base">
              <a:spcBef>
                <a:spcPct val="0"/>
              </a:spcBef>
              <a:spcAft>
                <a:spcPct val="0"/>
              </a:spcAft>
            </a:pPr>
            <a:r>
              <a:rPr lang="en-US" sz="1600" b="1" dirty="0">
                <a:solidFill>
                  <a:srgbClr val="2D2D8A">
                    <a:lumMod val="75000"/>
                  </a:srgbClr>
                </a:solidFill>
                <a:latin typeface="Arial Black" panose="020B0A04020102020204" pitchFamily="34" charset="0"/>
              </a:rPr>
              <a:t>if they must accurately compute biological function </a:t>
            </a:r>
            <a:br>
              <a:rPr lang="en-US" sz="2000" b="1" dirty="0">
                <a:solidFill>
                  <a:srgbClr val="2D2D8A">
                    <a:lumMod val="75000"/>
                  </a:srgbClr>
                </a:solidFill>
                <a:latin typeface="Arial Black" panose="020B0A04020102020204" pitchFamily="34" charset="0"/>
              </a:rPr>
            </a:br>
            <a:r>
              <a:rPr lang="en-US" sz="2000" b="1" dirty="0">
                <a:solidFill>
                  <a:srgbClr val="2D2D8A">
                    <a:lumMod val="75000"/>
                  </a:srgbClr>
                </a:solidFill>
                <a:latin typeface="Arial Black" panose="020B0A04020102020204" pitchFamily="34" charset="0"/>
              </a:rPr>
              <a:t>Macroscopic Time &amp; Distance Scales</a:t>
            </a:r>
          </a:p>
          <a:p>
            <a:pPr algn="ctr" fontAlgn="base">
              <a:spcBef>
                <a:spcPct val="0"/>
              </a:spcBef>
              <a:spcAft>
                <a:spcPct val="0"/>
              </a:spcAft>
            </a:pPr>
            <a:r>
              <a:rPr lang="en-US" sz="2000" b="1" dirty="0">
                <a:solidFill>
                  <a:srgbClr val="2D2D8A">
                    <a:lumMod val="75000"/>
                  </a:srgbClr>
                </a:solidFill>
                <a:latin typeface="Arial Black" panose="020B0A04020102020204" pitchFamily="34" charset="0"/>
              </a:rPr>
              <a:t>Macroscopic Electric Fields &amp; Gradients</a:t>
            </a:r>
          </a:p>
          <a:p>
            <a:pPr algn="ctr" fontAlgn="base">
              <a:spcBef>
                <a:spcPct val="0"/>
              </a:spcBef>
              <a:spcAft>
                <a:spcPct val="0"/>
              </a:spcAft>
            </a:pPr>
            <a:r>
              <a:rPr lang="en-US" sz="2000" b="1" dirty="0">
                <a:solidFill>
                  <a:srgbClr val="2D2D8A">
                    <a:lumMod val="75000"/>
                  </a:srgbClr>
                </a:solidFill>
                <a:latin typeface="Arial Black" panose="020B0A04020102020204" pitchFamily="34" charset="0"/>
              </a:rPr>
              <a:t>Power Supplies</a:t>
            </a:r>
            <a:br>
              <a:rPr lang="en-US" sz="2000" b="1" dirty="0">
                <a:solidFill>
                  <a:srgbClr val="2D2D8A">
                    <a:lumMod val="75000"/>
                  </a:srgbClr>
                </a:solidFill>
                <a:latin typeface="Arial Black" panose="020B0A04020102020204" pitchFamily="34" charset="0"/>
              </a:rPr>
            </a:br>
            <a:r>
              <a:rPr lang="en-US" sz="1400" b="1" i="1" dirty="0">
                <a:solidFill>
                  <a:srgbClr val="2D2D8A">
                    <a:lumMod val="75000"/>
                  </a:srgbClr>
                </a:solidFill>
              </a:rPr>
              <a:t>Power Supply = spatially nonuniform inhomogeneous Dirichlet Boundary Conditions </a:t>
            </a:r>
            <a:endParaRPr lang="en-US" sz="2000" b="1" i="1" dirty="0">
              <a:solidFill>
                <a:srgbClr val="2D2D8A">
                  <a:lumMod val="75000"/>
                </a:srgbClr>
              </a:solidFill>
            </a:endParaRPr>
          </a:p>
          <a:p>
            <a:pPr algn="ctr" fontAlgn="base">
              <a:spcBef>
                <a:spcPct val="0"/>
              </a:spcBef>
              <a:spcAft>
                <a:spcPct val="0"/>
              </a:spcAft>
            </a:pPr>
            <a:r>
              <a:rPr lang="en-US" sz="2000" b="1" dirty="0">
                <a:solidFill>
                  <a:srgbClr val="2D2D8A">
                    <a:lumMod val="75000"/>
                  </a:srgbClr>
                </a:solidFill>
                <a:latin typeface="Arial Black" panose="020B0A04020102020204" pitchFamily="34" charset="0"/>
              </a:rPr>
              <a:t>Flows,</a:t>
            </a:r>
          </a:p>
          <a:p>
            <a:pPr algn="ctr" fontAlgn="base">
              <a:spcBef>
                <a:spcPct val="0"/>
              </a:spcBef>
              <a:spcAft>
                <a:spcPct val="0"/>
              </a:spcAft>
            </a:pPr>
            <a:r>
              <a:rPr lang="en-US" sz="2000" b="1" dirty="0">
                <a:solidFill>
                  <a:srgbClr val="2D2D8A">
                    <a:lumMod val="75000"/>
                  </a:srgbClr>
                </a:solidFill>
                <a:latin typeface="Arial Black" panose="020B0A04020102020204" pitchFamily="34" charset="0"/>
              </a:rPr>
              <a:t> Non-ideal mixtures </a:t>
            </a:r>
            <a:r>
              <a:rPr lang="en-US" sz="1600" b="1" i="1" dirty="0">
                <a:solidFill>
                  <a:srgbClr val="2D2D8A">
                    <a:lumMod val="75000"/>
                  </a:srgbClr>
                </a:solidFill>
              </a:rPr>
              <a:t>including Ca</a:t>
            </a:r>
            <a:r>
              <a:rPr lang="en-US" sz="1600" b="1" i="1" baseline="30000" dirty="0">
                <a:solidFill>
                  <a:srgbClr val="2D2D8A">
                    <a:lumMod val="75000"/>
                  </a:srgbClr>
                </a:solidFill>
              </a:rPr>
              <a:t>2+</a:t>
            </a:r>
          </a:p>
        </p:txBody>
      </p:sp>
    </p:spTree>
    <p:custDataLst>
      <p:tags r:id="rId1"/>
    </p:custDataLst>
    <p:extLst>
      <p:ext uri="{BB962C8B-B14F-4D97-AF65-F5344CB8AC3E}">
        <p14:creationId xmlns:p14="http://schemas.microsoft.com/office/powerpoint/2010/main" val="2677150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51584" y="152636"/>
            <a:ext cx="7406640" cy="3447098"/>
          </a:xfrm>
          <a:prstGeom prst="rect">
            <a:avLst/>
          </a:prstGeom>
          <a:noFill/>
        </p:spPr>
        <p:txBody>
          <a:bodyPr wrap="square" rtlCol="0">
            <a:spAutoFit/>
          </a:bodyPr>
          <a:lstStyle/>
          <a:p>
            <a:pPr algn="ctr"/>
            <a:r>
              <a:rPr lang="en-US" sz="4400" b="1" dirty="0">
                <a:solidFill>
                  <a:srgbClr val="C00000"/>
                </a:solidFill>
                <a:latin typeface="Arial Black" panose="020B0A04020102020204" pitchFamily="34" charset="0"/>
              </a:rPr>
              <a:t>Scientists </a:t>
            </a:r>
          </a:p>
          <a:p>
            <a:pPr algn="ctr"/>
            <a:r>
              <a:rPr lang="en-US" sz="3600" b="1" dirty="0">
                <a:solidFill>
                  <a:srgbClr val="C00000"/>
                </a:solidFill>
                <a:latin typeface="Arial Black" panose="020B0A04020102020204" pitchFamily="34" charset="0"/>
              </a:rPr>
              <a:t>must Grasp</a:t>
            </a:r>
            <a:r>
              <a:rPr lang="en-US" sz="4400" b="1" dirty="0">
                <a:solidFill>
                  <a:srgbClr val="C00000"/>
                </a:solidFill>
                <a:latin typeface="Calibri"/>
              </a:rPr>
              <a:t> </a:t>
            </a:r>
            <a:br>
              <a:rPr lang="en-US" sz="4400" dirty="0">
                <a:solidFill>
                  <a:srgbClr val="C00000"/>
                </a:solidFill>
                <a:latin typeface="Calibri"/>
              </a:rPr>
            </a:br>
            <a:r>
              <a:rPr lang="en-US" sz="2400" b="1" dirty="0">
                <a:solidFill>
                  <a:srgbClr val="002060"/>
                </a:solidFill>
                <a:latin typeface="Arial Black" panose="020B0A04020102020204" pitchFamily="34" charset="0"/>
              </a:rPr>
              <a:t>and not just reach</a:t>
            </a:r>
          </a:p>
          <a:p>
            <a:pPr algn="ctr"/>
            <a:endParaRPr lang="en-US" sz="3200" b="1" dirty="0">
              <a:solidFill>
                <a:srgbClr val="002060"/>
              </a:solidFill>
              <a:latin typeface="Arial Black" panose="020B0A04020102020204" pitchFamily="34" charset="0"/>
            </a:endParaRPr>
          </a:p>
          <a:p>
            <a:pPr algn="ctr"/>
            <a:r>
              <a:rPr lang="en-US" sz="3200" b="1" dirty="0">
                <a:solidFill>
                  <a:srgbClr val="002060"/>
                </a:solidFill>
                <a:latin typeface="Calibri"/>
              </a:rPr>
              <a:t>Calibrations are necessary</a:t>
            </a:r>
            <a:r>
              <a:rPr lang="en-US" sz="2400" b="1" dirty="0">
                <a:solidFill>
                  <a:srgbClr val="002060"/>
                </a:solidFill>
                <a:latin typeface="Calibri"/>
              </a:rPr>
              <a:t>  </a:t>
            </a:r>
          </a:p>
          <a:p>
            <a:pPr algn="ctr"/>
            <a:r>
              <a:rPr lang="en-US" sz="2400" b="1" dirty="0">
                <a:solidFill>
                  <a:srgbClr val="002060"/>
                </a:solidFill>
                <a:latin typeface="Calibri"/>
              </a:rPr>
              <a:t>or the </a:t>
            </a:r>
            <a:r>
              <a:rPr lang="en-US" sz="2400" b="1" u="sng" dirty="0">
                <a:solidFill>
                  <a:srgbClr val="002060"/>
                </a:solidFill>
                <a:latin typeface="Calibri"/>
              </a:rPr>
              <a:t>Device does not Work</a:t>
            </a:r>
          </a:p>
          <a:p>
            <a:endParaRPr lang="en-US" b="1" dirty="0">
              <a:solidFill>
                <a:srgbClr val="002060"/>
              </a:solidFill>
              <a:latin typeface="Calibri"/>
            </a:endParaRPr>
          </a:p>
        </p:txBody>
      </p:sp>
      <p:sp>
        <p:nvSpPr>
          <p:cNvPr id="3" name="Slide Number Placeholder 2"/>
          <p:cNvSpPr>
            <a:spLocks noGrp="1"/>
          </p:cNvSpPr>
          <p:nvPr>
            <p:ph type="sldNum" sz="quarter" idx="12"/>
          </p:nvPr>
        </p:nvSpPr>
        <p:spPr/>
        <p:txBody>
          <a:bodyPr/>
          <a:lstStyle/>
          <a:p>
            <a:pPr>
              <a:defRPr/>
            </a:pPr>
            <a:fld id="{A2D20E70-314A-45BA-9A05-9F899E76ECEB}" type="slidenum">
              <a:rPr lang="en-US" smtClean="0"/>
              <a:pPr>
                <a:defRPr/>
              </a:pPr>
              <a:t>43</a:t>
            </a:fld>
            <a:endParaRPr lang="en-US" dirty="0"/>
          </a:p>
        </p:txBody>
      </p:sp>
      <p:sp>
        <p:nvSpPr>
          <p:cNvPr id="2" name="Rectangle 1"/>
          <p:cNvSpPr/>
          <p:nvPr/>
        </p:nvSpPr>
        <p:spPr>
          <a:xfrm>
            <a:off x="2171564" y="3716313"/>
            <a:ext cx="7951792" cy="2523768"/>
          </a:xfrm>
          <a:prstGeom prst="rect">
            <a:avLst/>
          </a:prstGeom>
          <a:ln>
            <a:solidFill>
              <a:schemeClr val="accent1">
                <a:lumMod val="25000"/>
              </a:schemeClr>
            </a:solidFill>
          </a:ln>
        </p:spPr>
        <p:txBody>
          <a:bodyPr wrap="square">
            <a:spAutoFit/>
          </a:bodyPr>
          <a:lstStyle/>
          <a:p>
            <a:pPr algn="ctr"/>
            <a:r>
              <a:rPr lang="en-US" sz="2400" b="1" dirty="0">
                <a:solidFill>
                  <a:srgbClr val="1D1D59"/>
                </a:solidFill>
                <a:latin typeface="Calibri"/>
              </a:rPr>
              <a:t>Poets </a:t>
            </a:r>
          </a:p>
          <a:p>
            <a:pPr algn="ctr"/>
            <a:r>
              <a:rPr lang="en-US" b="1" dirty="0">
                <a:solidFill>
                  <a:srgbClr val="1D1D59"/>
                </a:solidFill>
                <a:latin typeface="Calibri"/>
              </a:rPr>
              <a:t>hope we will never learn the difference between dreams and realities</a:t>
            </a:r>
          </a:p>
          <a:p>
            <a:pPr algn="ctr"/>
            <a:endParaRPr lang="en-US" dirty="0">
              <a:solidFill>
                <a:srgbClr val="1D1D59"/>
              </a:solidFill>
              <a:latin typeface="Calibri"/>
            </a:endParaRPr>
          </a:p>
          <a:p>
            <a:pPr algn="ctr"/>
            <a:r>
              <a:rPr lang="en-US" sz="2000" b="1" dirty="0">
                <a:solidFill>
                  <a:srgbClr val="002060"/>
                </a:solidFill>
              </a:rPr>
              <a:t>“Ah, … a man's reach should exceed his grasp,</a:t>
            </a:r>
            <a:br>
              <a:rPr lang="en-US" sz="2000" b="1" dirty="0">
                <a:solidFill>
                  <a:srgbClr val="002060"/>
                </a:solidFill>
              </a:rPr>
            </a:br>
            <a:r>
              <a:rPr lang="en-US" b="1" dirty="0">
                <a:solidFill>
                  <a:srgbClr val="002060"/>
                </a:solidFill>
              </a:rPr>
              <a:t>Or what's a heaven</a:t>
            </a:r>
            <a:r>
              <a:rPr lang="en-US" b="1" dirty="0">
                <a:solidFill>
                  <a:srgbClr val="002060"/>
                </a:solidFill>
                <a:latin typeface="Arial Black" panose="020B0A04020102020204" pitchFamily="34" charset="0"/>
              </a:rPr>
              <a:t> </a:t>
            </a:r>
            <a:r>
              <a:rPr lang="en-US" b="1" dirty="0">
                <a:solidFill>
                  <a:srgbClr val="002060"/>
                </a:solidFill>
              </a:rPr>
              <a:t>for?”</a:t>
            </a:r>
          </a:p>
          <a:p>
            <a:pPr algn="ctr"/>
            <a:r>
              <a:rPr lang="en-US" sz="2000" b="1" dirty="0">
                <a:solidFill>
                  <a:srgbClr val="002060"/>
                </a:solidFill>
                <a:latin typeface="Calibri"/>
              </a:rPr>
              <a:t>Robert Browning</a:t>
            </a:r>
          </a:p>
          <a:p>
            <a:pPr lvl="1" algn="ctr"/>
            <a:r>
              <a:rPr lang="en-US" i="1" dirty="0">
                <a:solidFill>
                  <a:srgbClr val="002060"/>
                </a:solidFill>
                <a:latin typeface="Calibri"/>
              </a:rPr>
              <a:t>"Andrea del </a:t>
            </a:r>
            <a:r>
              <a:rPr lang="en-US" i="1" dirty="0" err="1">
                <a:solidFill>
                  <a:srgbClr val="002060"/>
                </a:solidFill>
                <a:latin typeface="Calibri"/>
              </a:rPr>
              <a:t>Sarto</a:t>
            </a:r>
            <a:r>
              <a:rPr lang="en-US" i="1" dirty="0">
                <a:solidFill>
                  <a:srgbClr val="002060"/>
                </a:solidFill>
                <a:latin typeface="Calibri"/>
              </a:rPr>
              <a:t>", </a:t>
            </a:r>
            <a:r>
              <a:rPr lang="en-US" dirty="0">
                <a:solidFill>
                  <a:srgbClr val="002060"/>
                </a:solidFill>
                <a:latin typeface="Calibri"/>
              </a:rPr>
              <a:t>line 98</a:t>
            </a:r>
          </a:p>
          <a:p>
            <a:pPr algn="ctr"/>
            <a:endParaRPr lang="en-US" dirty="0">
              <a:solidFill>
                <a:srgbClr val="002060"/>
              </a:solidFill>
              <a:latin typeface="Calibri"/>
            </a:endParaRPr>
          </a:p>
        </p:txBody>
      </p:sp>
    </p:spTree>
    <p:extLst>
      <p:ext uri="{BB962C8B-B14F-4D97-AF65-F5344CB8AC3E}">
        <p14:creationId xmlns:p14="http://schemas.microsoft.com/office/powerpoint/2010/main" val="237018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5"/>
          <p:cNvSpPr>
            <a:spLocks noGrp="1"/>
          </p:cNvSpPr>
          <p:nvPr>
            <p:ph type="sldNum" sz="quarter" idx="12"/>
            <p:custDataLst>
              <p:tags r:id="rId2"/>
            </p:custDataLst>
          </p:nvPr>
        </p:nvSpPr>
        <p:spPr>
          <a:xfrm>
            <a:off x="80772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6B195184-7FDD-4F62-AB2D-FB83EAEA0C0B}" type="slidenum">
              <a:rPr lang="en-US" sz="1400">
                <a:solidFill>
                  <a:srgbClr val="333399">
                    <a:lumMod val="50000"/>
                  </a:srgbClr>
                </a:solidFill>
              </a:rPr>
              <a:pPr eaLnBrk="1" hangingPunct="1"/>
              <a:t>44</a:t>
            </a:fld>
            <a:endParaRPr lang="en-US" sz="1400" dirty="0">
              <a:solidFill>
                <a:srgbClr val="333399">
                  <a:lumMod val="50000"/>
                </a:srgbClr>
              </a:solidFill>
            </a:endParaRPr>
          </a:p>
        </p:txBody>
      </p:sp>
      <p:sp>
        <p:nvSpPr>
          <p:cNvPr id="124931" name="TextBox 3"/>
          <p:cNvSpPr txBox="1">
            <a:spLocks noChangeArrowheads="1"/>
          </p:cNvSpPr>
          <p:nvPr>
            <p:custDataLst>
              <p:tags r:id="rId3"/>
            </p:custDataLst>
          </p:nvPr>
        </p:nvSpPr>
        <p:spPr bwMode="auto">
          <a:xfrm>
            <a:off x="2525288" y="2464285"/>
            <a:ext cx="6981825" cy="2308324"/>
          </a:xfrm>
          <a:prstGeom prst="rect">
            <a:avLst/>
          </a:prstGeom>
          <a:noFill/>
          <a:ln w="15875">
            <a:solidFill>
              <a:srgbClr val="19066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endParaRPr lang="en-US" b="1" u="sng" dirty="0">
              <a:solidFill>
                <a:srgbClr val="262673"/>
              </a:solidFill>
            </a:endParaRPr>
          </a:p>
          <a:p>
            <a:pPr algn="ctr" eaLnBrk="1" fontAlgn="base" hangingPunct="1">
              <a:spcBef>
                <a:spcPct val="0"/>
              </a:spcBef>
              <a:spcAft>
                <a:spcPct val="0"/>
              </a:spcAft>
            </a:pPr>
            <a:r>
              <a:rPr lang="en-US" sz="3600" b="1" dirty="0">
                <a:solidFill>
                  <a:srgbClr val="2D2D8A">
                    <a:lumMod val="75000"/>
                  </a:srgbClr>
                </a:solidFill>
              </a:rPr>
              <a:t>Uncalibrated Simulations</a:t>
            </a:r>
            <a:br>
              <a:rPr lang="en-US" sz="3600" b="1" dirty="0">
                <a:solidFill>
                  <a:srgbClr val="2D2D8A">
                    <a:lumMod val="75000"/>
                  </a:srgbClr>
                </a:solidFill>
              </a:rPr>
            </a:br>
            <a:r>
              <a:rPr lang="en-US" sz="3600" b="1" dirty="0">
                <a:solidFill>
                  <a:srgbClr val="2D2D8A">
                    <a:lumMod val="75000"/>
                  </a:srgbClr>
                </a:solidFill>
              </a:rPr>
              <a:t> will make  </a:t>
            </a:r>
            <a:br>
              <a:rPr lang="en-US" sz="3600" b="1" dirty="0">
                <a:solidFill>
                  <a:srgbClr val="2D2D8A">
                    <a:lumMod val="75000"/>
                  </a:srgbClr>
                </a:solidFill>
              </a:rPr>
            </a:br>
            <a:r>
              <a:rPr lang="en-US" sz="3600" b="1" dirty="0">
                <a:solidFill>
                  <a:srgbClr val="2D2D8A">
                    <a:lumMod val="75000"/>
                  </a:srgbClr>
                </a:solidFill>
              </a:rPr>
              <a:t>Devices that do not work</a:t>
            </a:r>
          </a:p>
          <a:p>
            <a:pPr algn="ctr" eaLnBrk="1" fontAlgn="base" hangingPunct="1">
              <a:spcBef>
                <a:spcPct val="0"/>
              </a:spcBef>
              <a:spcAft>
                <a:spcPct val="0"/>
              </a:spcAft>
            </a:pPr>
            <a:endParaRPr lang="en-US" sz="2000" b="1" i="1" dirty="0">
              <a:solidFill>
                <a:srgbClr val="19066A"/>
              </a:solidFill>
            </a:endParaRPr>
          </a:p>
        </p:txBody>
      </p:sp>
      <p:sp>
        <p:nvSpPr>
          <p:cNvPr id="2" name="TextBox 1"/>
          <p:cNvSpPr txBox="1"/>
          <p:nvPr/>
        </p:nvSpPr>
        <p:spPr>
          <a:xfrm>
            <a:off x="4115780" y="461891"/>
            <a:ext cx="3800840" cy="461665"/>
          </a:xfrm>
          <a:prstGeom prst="rect">
            <a:avLst/>
          </a:prstGeom>
          <a:noFill/>
        </p:spPr>
        <p:txBody>
          <a:bodyPr wrap="square" rtlCol="0">
            <a:spAutoFit/>
          </a:bodyPr>
          <a:lstStyle/>
          <a:p>
            <a:pPr algn="ctr" fontAlgn="base">
              <a:spcBef>
                <a:spcPct val="0"/>
              </a:spcBef>
              <a:spcAft>
                <a:spcPct val="0"/>
              </a:spcAft>
            </a:pPr>
            <a:r>
              <a:rPr lang="en-US" sz="2400" dirty="0">
                <a:solidFill>
                  <a:srgbClr val="2A2A82"/>
                </a:solidFill>
              </a:rPr>
              <a:t>Details matter in Devices</a:t>
            </a:r>
          </a:p>
        </p:txBody>
      </p:sp>
    </p:spTree>
    <p:custDataLst>
      <p:tags r:id="rId1"/>
    </p:custDataLst>
    <p:extLst>
      <p:ext uri="{BB962C8B-B14F-4D97-AF65-F5344CB8AC3E}">
        <p14:creationId xmlns:p14="http://schemas.microsoft.com/office/powerpoint/2010/main" val="1117507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3830" y="1305318"/>
            <a:ext cx="7027347" cy="4093428"/>
          </a:xfrm>
          <a:prstGeom prst="rect">
            <a:avLst/>
          </a:prstGeom>
          <a:noFill/>
        </p:spPr>
        <p:txBody>
          <a:bodyPr wrap="square" rtlCol="0">
            <a:spAutoFit/>
          </a:bodyPr>
          <a:lstStyle/>
          <a:p>
            <a:pPr algn="ctr"/>
            <a:r>
              <a:rPr lang="en-US" sz="3200" b="1" dirty="0"/>
              <a:t>Devices are built to </a:t>
            </a:r>
            <a:br>
              <a:rPr lang="en-US" sz="3200" b="1" dirty="0"/>
            </a:br>
            <a:r>
              <a:rPr lang="en-US" sz="3200" b="1" dirty="0"/>
              <a:t>Implement Equations </a:t>
            </a:r>
          </a:p>
          <a:p>
            <a:pPr algn="ctr"/>
            <a:r>
              <a:rPr lang="en-US" sz="3200" dirty="0"/>
              <a:t>in Engineering</a:t>
            </a:r>
          </a:p>
          <a:p>
            <a:endParaRPr lang="en-US" dirty="0"/>
          </a:p>
          <a:p>
            <a:pPr algn="ctr"/>
            <a:r>
              <a:rPr lang="en-US" sz="3200" b="1" dirty="0"/>
              <a:t>Devices evolve to </a:t>
            </a:r>
            <a:br>
              <a:rPr lang="en-US" sz="3200" b="1" dirty="0"/>
            </a:br>
            <a:r>
              <a:rPr lang="en-US" sz="3200" b="1" dirty="0"/>
              <a:t>Provide Functions </a:t>
            </a:r>
            <a:br>
              <a:rPr lang="en-US" sz="3200" b="1" dirty="0"/>
            </a:br>
            <a:r>
              <a:rPr lang="en-US" sz="3200" dirty="0"/>
              <a:t>in Biology</a:t>
            </a:r>
          </a:p>
          <a:p>
            <a:pPr algn="ctr"/>
            <a:endParaRPr lang="en-US" sz="3200" dirty="0"/>
          </a:p>
          <a:p>
            <a:endParaRPr lang="en-US" dirty="0"/>
          </a:p>
        </p:txBody>
      </p:sp>
    </p:spTree>
    <p:extLst>
      <p:ext uri="{BB962C8B-B14F-4D97-AF65-F5344CB8AC3E}">
        <p14:creationId xmlns:p14="http://schemas.microsoft.com/office/powerpoint/2010/main" val="1124562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9735" y="1046791"/>
            <a:ext cx="7554472" cy="3477875"/>
          </a:xfrm>
          <a:prstGeom prst="rect">
            <a:avLst/>
          </a:prstGeom>
          <a:noFill/>
        </p:spPr>
        <p:txBody>
          <a:bodyPr wrap="square" rtlCol="0">
            <a:spAutoFit/>
          </a:bodyPr>
          <a:lstStyle/>
          <a:p>
            <a:pPr algn="ctr"/>
            <a:r>
              <a:rPr lang="en-US" sz="3200" dirty="0"/>
              <a:t>In</a:t>
            </a:r>
            <a:r>
              <a:rPr lang="en-US" dirty="0"/>
              <a:t> </a:t>
            </a:r>
            <a:r>
              <a:rPr lang="en-US" sz="3200" dirty="0"/>
              <a:t>engineering </a:t>
            </a:r>
            <a:br>
              <a:rPr lang="en-US" sz="3200" dirty="0"/>
            </a:br>
            <a:r>
              <a:rPr lang="en-US" sz="3200" b="1" dirty="0"/>
              <a:t>we know the equation </a:t>
            </a:r>
            <a:br>
              <a:rPr lang="en-US" sz="3200" dirty="0"/>
            </a:br>
            <a:r>
              <a:rPr lang="en-US" sz="3200" dirty="0"/>
              <a:t>and seek to improve the device.</a:t>
            </a:r>
          </a:p>
          <a:p>
            <a:pPr algn="ctr"/>
            <a:endParaRPr lang="en-US" sz="3200" dirty="0"/>
          </a:p>
          <a:p>
            <a:pPr algn="ctr"/>
            <a:r>
              <a:rPr lang="en-US" sz="3200" dirty="0"/>
              <a:t>In biology often</a:t>
            </a:r>
            <a:br>
              <a:rPr lang="en-US" sz="3200" dirty="0"/>
            </a:br>
            <a:r>
              <a:rPr lang="en-US" sz="3200" b="1" dirty="0"/>
              <a:t>we have to discover the function, </a:t>
            </a:r>
            <a:r>
              <a:rPr lang="en-US" sz="2800" dirty="0"/>
              <a:t>and how molecules perform the function.</a:t>
            </a:r>
          </a:p>
        </p:txBody>
      </p:sp>
    </p:spTree>
    <p:extLst>
      <p:ext uri="{BB962C8B-B14F-4D97-AF65-F5344CB8AC3E}">
        <p14:creationId xmlns:p14="http://schemas.microsoft.com/office/powerpoint/2010/main" val="3053777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Slide Number Placeholder 4"/>
          <p:cNvSpPr>
            <a:spLocks noGrp="1"/>
          </p:cNvSpPr>
          <p:nvPr>
            <p:ph type="sldNum" sz="quarter" idx="12"/>
            <p:custDataLst>
              <p:tags r:id="rId2"/>
            </p:custDataLst>
          </p:nvPr>
        </p:nvSpPr>
        <p:spPr>
          <a:xfrm>
            <a:off x="8202046" y="6195569"/>
            <a:ext cx="2106422"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har char="•"/>
              <a:defRPr sz="3200">
                <a:solidFill>
                  <a:schemeClr val="tx1"/>
                </a:solidFill>
                <a:latin typeface="Arial" pitchFamily="34" charset="0"/>
                <a:cs typeface="Arial" pitchFamily="34" charset="0"/>
              </a:defRPr>
            </a:lvl1pPr>
            <a:lvl2pPr marL="742950" indent="-285750" algn="l" eaLnBrk="0" hangingPunct="0">
              <a:spcBef>
                <a:spcPct val="20000"/>
              </a:spcBef>
              <a:buChar char="–"/>
              <a:defRPr sz="2800">
                <a:solidFill>
                  <a:schemeClr val="tx1"/>
                </a:solidFill>
                <a:latin typeface="Arial" pitchFamily="34" charset="0"/>
                <a:cs typeface="Arial" pitchFamily="34" charset="0"/>
              </a:defRPr>
            </a:lvl2pPr>
            <a:lvl3pPr marL="1143000" indent="-228600" algn="l" eaLnBrk="0" hangingPunct="0">
              <a:spcBef>
                <a:spcPct val="20000"/>
              </a:spcBef>
              <a:buChar char="•"/>
              <a:defRPr sz="2400">
                <a:solidFill>
                  <a:schemeClr val="tx1"/>
                </a:solidFill>
                <a:latin typeface="Arial" pitchFamily="34" charset="0"/>
                <a:cs typeface="Arial" pitchFamily="34" charset="0"/>
              </a:defRPr>
            </a:lvl3pPr>
            <a:lvl4pPr marL="1600200" indent="-228600" algn="l" eaLnBrk="0" hangingPunct="0">
              <a:spcBef>
                <a:spcPct val="20000"/>
              </a:spcBef>
              <a:buChar char="–"/>
              <a:defRPr sz="2000">
                <a:solidFill>
                  <a:schemeClr val="tx1"/>
                </a:solidFill>
                <a:latin typeface="Arial" pitchFamily="34" charset="0"/>
                <a:cs typeface="Arial" pitchFamily="34" charset="0"/>
              </a:defRPr>
            </a:lvl4pPr>
            <a:lvl5pPr marL="2057400" indent="-228600" algn="l"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r" eaLnBrk="1" hangingPunct="1">
              <a:spcBef>
                <a:spcPct val="0"/>
              </a:spcBef>
              <a:buFontTx/>
              <a:buNone/>
            </a:pPr>
            <a:fld id="{1E66C6A9-863D-48C4-A21E-86EA09126C65}" type="slidenum">
              <a:rPr lang="en-US" altLang="en-US" sz="1400">
                <a:solidFill>
                  <a:srgbClr val="333399">
                    <a:lumMod val="50000"/>
                  </a:srgbClr>
                </a:solidFill>
              </a:rPr>
              <a:pPr algn="r" eaLnBrk="1" hangingPunct="1">
                <a:spcBef>
                  <a:spcPct val="0"/>
                </a:spcBef>
                <a:buFontTx/>
                <a:buNone/>
              </a:pPr>
              <a:t>47</a:t>
            </a:fld>
            <a:endParaRPr lang="en-US" altLang="en-US" sz="1400" dirty="0">
              <a:solidFill>
                <a:srgbClr val="333399">
                  <a:lumMod val="50000"/>
                </a:srgbClr>
              </a:solidFill>
            </a:endParaRPr>
          </a:p>
        </p:txBody>
      </p:sp>
      <p:sp>
        <p:nvSpPr>
          <p:cNvPr id="6" name="TextBox 5"/>
          <p:cNvSpPr txBox="1"/>
          <p:nvPr/>
        </p:nvSpPr>
        <p:spPr>
          <a:xfrm>
            <a:off x="2296357" y="3502217"/>
            <a:ext cx="7705818" cy="2492990"/>
          </a:xfrm>
          <a:prstGeom prst="rect">
            <a:avLst/>
          </a:prstGeom>
          <a:noFill/>
        </p:spPr>
        <p:txBody>
          <a:bodyPr wrap="square" rtlCol="0">
            <a:spAutoFit/>
          </a:bodyPr>
          <a:lstStyle/>
          <a:p>
            <a:pPr algn="ctr" fontAlgn="base">
              <a:spcBef>
                <a:spcPct val="0"/>
              </a:spcBef>
              <a:spcAft>
                <a:spcPct val="0"/>
              </a:spcAft>
            </a:pPr>
            <a:endParaRPr lang="en-US" sz="1200" b="1" dirty="0">
              <a:solidFill>
                <a:srgbClr val="000000"/>
              </a:solidFill>
            </a:endParaRPr>
          </a:p>
          <a:p>
            <a:pPr algn="ctr" fontAlgn="base">
              <a:spcBef>
                <a:spcPct val="0"/>
              </a:spcBef>
              <a:spcAft>
                <a:spcPct val="0"/>
              </a:spcAft>
            </a:pPr>
            <a:r>
              <a:rPr lang="en-US" sz="2400" b="1" dirty="0">
                <a:solidFill>
                  <a:srgbClr val="002060"/>
                </a:solidFill>
              </a:rPr>
              <a:t>Thermodynamics, Statistical Mechanics, Molecular Dynamics have</a:t>
            </a:r>
          </a:p>
          <a:p>
            <a:pPr algn="ctr" fontAlgn="base">
              <a:spcBef>
                <a:spcPct val="0"/>
              </a:spcBef>
              <a:spcAft>
                <a:spcPct val="0"/>
              </a:spcAft>
            </a:pPr>
            <a:r>
              <a:rPr lang="en-US" sz="2400" b="1" dirty="0">
                <a:solidFill>
                  <a:srgbClr val="C00000"/>
                </a:solidFill>
              </a:rPr>
              <a:t>No inputs, outputs, flows, or power supplies </a:t>
            </a:r>
            <a:br>
              <a:rPr lang="en-US" b="1" dirty="0">
                <a:solidFill>
                  <a:srgbClr val="C00000"/>
                </a:solidFill>
              </a:rPr>
            </a:br>
            <a:r>
              <a:rPr lang="en-US" sz="1200" b="1" dirty="0">
                <a:solidFill>
                  <a:srgbClr val="002060"/>
                </a:solidFill>
              </a:rPr>
              <a:t>Power supply = spatially nonuniform inhomogeneous Dirichlet conditions</a:t>
            </a:r>
          </a:p>
          <a:p>
            <a:pPr algn="ctr" fontAlgn="base">
              <a:spcBef>
                <a:spcPct val="0"/>
              </a:spcBef>
              <a:spcAft>
                <a:spcPct val="0"/>
              </a:spcAft>
            </a:pPr>
            <a:endParaRPr lang="en-US" sz="1200" b="1" dirty="0">
              <a:solidFill>
                <a:srgbClr val="002060"/>
              </a:solidFill>
            </a:endParaRPr>
          </a:p>
          <a:p>
            <a:pPr algn="ctr" fontAlgn="base">
              <a:spcBef>
                <a:spcPct val="0"/>
              </a:spcBef>
              <a:spcAft>
                <a:spcPct val="0"/>
              </a:spcAft>
            </a:pPr>
            <a:r>
              <a:rPr lang="en-US" sz="1200" b="1" dirty="0">
                <a:solidFill>
                  <a:srgbClr val="002060"/>
                </a:solidFill>
              </a:rPr>
              <a:t>Analysis of Devices must be</a:t>
            </a:r>
          </a:p>
          <a:p>
            <a:pPr algn="ctr" fontAlgn="base">
              <a:spcBef>
                <a:spcPct val="0"/>
              </a:spcBef>
              <a:spcAft>
                <a:spcPct val="0"/>
              </a:spcAft>
            </a:pPr>
            <a:r>
              <a:rPr lang="en-US" sz="1200" b="1" dirty="0">
                <a:solidFill>
                  <a:srgbClr val="002060"/>
                </a:solidFill>
              </a:rPr>
              <a:t>NONEQUILIBRIUM with spatially</a:t>
            </a:r>
          </a:p>
          <a:p>
            <a:pPr algn="ctr" fontAlgn="base">
              <a:spcBef>
                <a:spcPct val="0"/>
              </a:spcBef>
              <a:spcAft>
                <a:spcPct val="0"/>
              </a:spcAft>
            </a:pPr>
            <a:r>
              <a:rPr lang="en-US" sz="1200" b="1" dirty="0">
                <a:solidFill>
                  <a:srgbClr val="002060"/>
                </a:solidFill>
              </a:rPr>
              <a:t>non-uniform </a:t>
            </a:r>
            <a:r>
              <a:rPr lang="en-US" sz="1100" b="1" dirty="0">
                <a:solidFill>
                  <a:srgbClr val="002060"/>
                </a:solidFill>
              </a:rPr>
              <a:t>BOUNDARY CONDITIONS</a:t>
            </a:r>
          </a:p>
          <a:p>
            <a:pPr algn="ctr" fontAlgn="base">
              <a:spcBef>
                <a:spcPct val="0"/>
              </a:spcBef>
              <a:spcAft>
                <a:spcPct val="0"/>
              </a:spcAft>
            </a:pPr>
            <a:endParaRPr lang="en-US" sz="1200" b="1" dirty="0">
              <a:solidFill>
                <a:srgbClr val="000000"/>
              </a:solidFill>
            </a:endParaRPr>
          </a:p>
        </p:txBody>
      </p:sp>
      <p:sp>
        <p:nvSpPr>
          <p:cNvPr id="2" name="TextBox 1"/>
          <p:cNvSpPr txBox="1"/>
          <p:nvPr/>
        </p:nvSpPr>
        <p:spPr>
          <a:xfrm>
            <a:off x="2877845" y="594804"/>
            <a:ext cx="6258757" cy="2554545"/>
          </a:xfrm>
          <a:prstGeom prst="rect">
            <a:avLst/>
          </a:prstGeom>
          <a:noFill/>
          <a:ln w="28575">
            <a:solidFill>
              <a:srgbClr val="002060"/>
            </a:solidFill>
          </a:ln>
        </p:spPr>
        <p:txBody>
          <a:bodyPr wrap="square" rtlCol="0">
            <a:spAutoFit/>
          </a:bodyPr>
          <a:lstStyle/>
          <a:p>
            <a:pPr algn="ctr" fontAlgn="base">
              <a:spcBef>
                <a:spcPct val="0"/>
              </a:spcBef>
              <a:spcAft>
                <a:spcPct val="0"/>
              </a:spcAft>
            </a:pPr>
            <a:r>
              <a:rPr lang="en-US" sz="3200" b="1" dirty="0">
                <a:solidFill>
                  <a:srgbClr val="002060"/>
                </a:solidFill>
              </a:rPr>
              <a:t>Thermodynamics, </a:t>
            </a:r>
          </a:p>
          <a:p>
            <a:pPr algn="ctr" fontAlgn="base">
              <a:spcBef>
                <a:spcPct val="0"/>
              </a:spcBef>
              <a:spcAft>
                <a:spcPct val="0"/>
              </a:spcAft>
            </a:pPr>
            <a:r>
              <a:rPr lang="en-US" sz="3200" b="1" dirty="0">
                <a:solidFill>
                  <a:srgbClr val="002060"/>
                </a:solidFill>
              </a:rPr>
              <a:t>Statistical Mechanics, </a:t>
            </a:r>
          </a:p>
          <a:p>
            <a:pPr algn="ctr" fontAlgn="base">
              <a:spcBef>
                <a:spcPct val="0"/>
              </a:spcBef>
              <a:spcAft>
                <a:spcPct val="0"/>
              </a:spcAft>
            </a:pPr>
            <a:r>
              <a:rPr lang="en-US" sz="3200" b="1" dirty="0">
                <a:solidFill>
                  <a:srgbClr val="002060"/>
                </a:solidFill>
              </a:rPr>
              <a:t>Molecular Dynamics </a:t>
            </a:r>
            <a:br>
              <a:rPr lang="en-US" sz="3200" b="1" dirty="0">
                <a:solidFill>
                  <a:srgbClr val="002060"/>
                </a:solidFill>
              </a:rPr>
            </a:br>
            <a:r>
              <a:rPr lang="en-US" sz="3200" b="1" dirty="0">
                <a:solidFill>
                  <a:srgbClr val="002060"/>
                </a:solidFill>
              </a:rPr>
              <a:t>are </a:t>
            </a:r>
            <a:br>
              <a:rPr lang="en-US" sz="3200" b="1" dirty="0">
                <a:solidFill>
                  <a:srgbClr val="002060"/>
                </a:solidFill>
              </a:rPr>
            </a:br>
            <a:r>
              <a:rPr lang="en-US" sz="3200" b="1" dirty="0">
                <a:solidFill>
                  <a:srgbClr val="002060"/>
                </a:solidFill>
              </a:rPr>
              <a:t>UNSUITED for DEVICES</a:t>
            </a:r>
            <a:endParaRPr lang="en-US" sz="2400" dirty="0">
              <a:solidFill>
                <a:srgbClr val="002060"/>
              </a:solidFill>
            </a:endParaRPr>
          </a:p>
        </p:txBody>
      </p:sp>
    </p:spTree>
    <p:custDataLst>
      <p:tags r:id="rId1"/>
    </p:custDataLst>
    <p:extLst>
      <p:ext uri="{BB962C8B-B14F-4D97-AF65-F5344CB8AC3E}">
        <p14:creationId xmlns:p14="http://schemas.microsoft.com/office/powerpoint/2010/main" val="389787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F5F"/>
            </a:gs>
            <a:gs pos="50000">
              <a:srgbClr val="0052A5"/>
            </a:gs>
            <a:gs pos="100000">
              <a:srgbClr val="0066CB"/>
            </a:gs>
          </a:gsLst>
          <a:lin ang="16200000" scaled="1"/>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9062C-535B-4193-A79E-0379EF8561F2}"/>
              </a:ext>
            </a:extLst>
          </p:cNvPr>
          <p:cNvSpPr>
            <a:spLocks noGrp="1"/>
          </p:cNvSpPr>
          <p:nvPr>
            <p:ph type="sldNum" sz="quarter" idx="12"/>
          </p:nvPr>
        </p:nvSpPr>
        <p:spPr/>
        <p:txBody>
          <a:bodyPr/>
          <a:lstStyle/>
          <a:p>
            <a:fld id="{FB2DA28D-31BC-4E7A-8D3F-5B45F747894A}" type="slidenum">
              <a:rPr lang="en-GB" altLang="en-US" smtClean="0"/>
              <a:pPr/>
              <a:t>5</a:t>
            </a:fld>
            <a:endParaRPr lang="en-GB" altLang="en-US"/>
          </a:p>
        </p:txBody>
      </p:sp>
      <p:graphicFrame>
        <p:nvGraphicFramePr>
          <p:cNvPr id="3" name="Object 2">
            <a:extLst>
              <a:ext uri="{FF2B5EF4-FFF2-40B4-BE49-F238E27FC236}">
                <a16:creationId xmlns:a16="http://schemas.microsoft.com/office/drawing/2014/main" id="{7E37EAA5-19B3-4664-BF3A-DD9A4A649E53}"/>
              </a:ext>
            </a:extLst>
          </p:cNvPr>
          <p:cNvGraphicFramePr>
            <a:graphicFrameLocks noChangeAspect="1"/>
          </p:cNvGraphicFramePr>
          <p:nvPr>
            <p:extLst>
              <p:ext uri="{D42A27DB-BD31-4B8C-83A1-F6EECF244321}">
                <p14:modId xmlns:p14="http://schemas.microsoft.com/office/powerpoint/2010/main" val="780933747"/>
              </p:ext>
            </p:extLst>
          </p:nvPr>
        </p:nvGraphicFramePr>
        <p:xfrm>
          <a:off x="2099885" y="76956"/>
          <a:ext cx="9070443" cy="6781044"/>
        </p:xfrm>
        <a:graphic>
          <a:graphicData uri="http://schemas.openxmlformats.org/presentationml/2006/ole">
            <mc:AlternateContent xmlns:mc="http://schemas.openxmlformats.org/markup-compatibility/2006">
              <mc:Choice xmlns:v="urn:schemas-microsoft-com:vml" Requires="v">
                <p:oleObj spid="_x0000_s10304" name="Slide" r:id="rId5" imgW="5058078" imgH="3793406" progId="PowerPoint.Slide.8">
                  <p:embed/>
                </p:oleObj>
              </mc:Choice>
              <mc:Fallback>
                <p:oleObj name="Slide" r:id="rId5" imgW="5058078" imgH="3793406" progId="PowerPoint.Slide.8">
                  <p:embed/>
                  <p:pic>
                    <p:nvPicPr>
                      <p:cNvPr id="19" name="Object 2">
                        <a:extLst>
                          <a:ext uri="{FF2B5EF4-FFF2-40B4-BE49-F238E27FC236}">
                            <a16:creationId xmlns:a16="http://schemas.microsoft.com/office/drawing/2014/main" id="{C5475FDB-BA17-4261-B9B9-5D548E3425DE}"/>
                          </a:ext>
                        </a:extLst>
                      </p:cNvPr>
                      <p:cNvPicPr>
                        <a:picLocks noChangeAspect="1" noChangeArrowheads="1"/>
                      </p:cNvPicPr>
                      <p:nvPr/>
                    </p:nvPicPr>
                    <p:blipFill>
                      <a:blip r:embed="rId6"/>
                      <a:srcRect/>
                      <a:stretch>
                        <a:fillRect/>
                      </a:stretch>
                    </p:blipFill>
                    <p:spPr bwMode="auto">
                      <a:xfrm>
                        <a:off x="2099885" y="76956"/>
                        <a:ext cx="9070443" cy="6781044"/>
                      </a:xfrm>
                      <a:prstGeom prst="rect">
                        <a:avLst/>
                      </a:prstGeom>
                      <a:noFill/>
                      <a:ln>
                        <a:noFill/>
                      </a:ln>
                      <a:effectLst/>
                    </p:spPr>
                  </p:pic>
                </p:oleObj>
              </mc:Fallback>
            </mc:AlternateContent>
          </a:graphicData>
        </a:graphic>
      </p:graphicFrame>
      <p:pic>
        <p:nvPicPr>
          <p:cNvPr id="4" name="Picture 9" descr="ompf_3 Cross section porin">
            <a:extLst>
              <a:ext uri="{FF2B5EF4-FFF2-40B4-BE49-F238E27FC236}">
                <a16:creationId xmlns:a16="http://schemas.microsoft.com/office/drawing/2014/main" id="{AC9C4BED-B950-4C9B-B175-BBAB810B3762}"/>
              </a:ext>
            </a:extLst>
          </p:cNvPr>
          <p:cNvPicPr>
            <a:picLocks noChangeAspect="1" noChangeArrowheads="1"/>
          </p:cNvPicPr>
          <p:nvPr>
            <p:custDataLst>
              <p:tags r:id="rId3"/>
            </p:custDataLst>
          </p:nvPr>
        </p:nvPicPr>
        <p:blipFill>
          <a:blip r:embed="rId7" cstate="print"/>
          <a:stretch>
            <a:fillRect/>
          </a:stretch>
        </p:blipFill>
        <p:spPr>
          <a:xfrm>
            <a:off x="7686224" y="4314156"/>
            <a:ext cx="1752095" cy="1934244"/>
          </a:xfrm>
          <a:prstGeom prst="rect">
            <a:avLst/>
          </a:prstGeom>
        </p:spPr>
      </p:pic>
      <p:pic>
        <p:nvPicPr>
          <p:cNvPr id="5" name="Picture 5" descr="Another Constriction Zone BPS_2002_BB">
            <a:extLst>
              <a:ext uri="{FF2B5EF4-FFF2-40B4-BE49-F238E27FC236}">
                <a16:creationId xmlns:a16="http://schemas.microsoft.com/office/drawing/2014/main" id="{54D77C5F-1D4B-4A5A-84EB-9B6843178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8368" y="4352637"/>
            <a:ext cx="2003557" cy="1857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5707200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F5F"/>
            </a:gs>
            <a:gs pos="50000">
              <a:srgbClr val="0052A5"/>
            </a:gs>
            <a:gs pos="100000">
              <a:srgbClr val="0066CB"/>
            </a:gs>
          </a:gsLst>
          <a:lin ang="16200000" scaled="1"/>
          <a:tileRect/>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0079DDB-70BF-411F-8F40-081AB8DE4E5A}"/>
              </a:ext>
            </a:extLst>
          </p:cNvPr>
          <p:cNvSpPr>
            <a:spLocks noGrp="1"/>
          </p:cNvSpPr>
          <p:nvPr>
            <p:ph type="dt" sz="half" idx="10"/>
          </p:nvPr>
        </p:nvSpPr>
        <p:spPr/>
        <p:txBody>
          <a:bodyPr/>
          <a:lstStyle/>
          <a:p>
            <a:fld id="{D8D96E9E-6FE2-4757-85DC-F194919096ED}" type="datetime5">
              <a:rPr lang="en-US" altLang="en-US"/>
              <a:pPr/>
              <a:t>18-Oct-19</a:t>
            </a:fld>
            <a:endParaRPr lang="en-US" altLang="en-US"/>
          </a:p>
        </p:txBody>
      </p:sp>
      <p:sp>
        <p:nvSpPr>
          <p:cNvPr id="5" name="Slide Number Placeholder 5">
            <a:extLst>
              <a:ext uri="{FF2B5EF4-FFF2-40B4-BE49-F238E27FC236}">
                <a16:creationId xmlns:a16="http://schemas.microsoft.com/office/drawing/2014/main" id="{248B255A-0100-445C-8C55-11E60A08138C}"/>
              </a:ext>
            </a:extLst>
          </p:cNvPr>
          <p:cNvSpPr>
            <a:spLocks noGrp="1"/>
          </p:cNvSpPr>
          <p:nvPr>
            <p:ph type="sldNum" sz="quarter" idx="12"/>
          </p:nvPr>
        </p:nvSpPr>
        <p:spPr/>
        <p:txBody>
          <a:bodyPr/>
          <a:lstStyle/>
          <a:p>
            <a:fld id="{507A4318-9E5A-4D1D-9DA0-F55E081183C9}" type="slidenum">
              <a:rPr lang="en-US" altLang="en-US"/>
              <a:pPr/>
              <a:t>6</a:t>
            </a:fld>
            <a:endParaRPr lang="en-US" altLang="en-US"/>
          </a:p>
        </p:txBody>
      </p:sp>
      <p:graphicFrame>
        <p:nvGraphicFramePr>
          <p:cNvPr id="34818" name="Object 2">
            <a:extLst>
              <a:ext uri="{FF2B5EF4-FFF2-40B4-BE49-F238E27FC236}">
                <a16:creationId xmlns:a16="http://schemas.microsoft.com/office/drawing/2014/main" id="{6C18D77D-3993-4708-915B-CE51B62AB9E4}"/>
              </a:ext>
            </a:extLst>
          </p:cNvPr>
          <p:cNvGraphicFramePr>
            <a:graphicFrameLocks noChangeAspect="1"/>
          </p:cNvGraphicFramePr>
          <p:nvPr>
            <p:extLst>
              <p:ext uri="{D42A27DB-BD31-4B8C-83A1-F6EECF244321}">
                <p14:modId xmlns:p14="http://schemas.microsoft.com/office/powerpoint/2010/main" val="3049078781"/>
              </p:ext>
            </p:extLst>
          </p:nvPr>
        </p:nvGraphicFramePr>
        <p:xfrm>
          <a:off x="973138" y="41275"/>
          <a:ext cx="9148762" cy="6846888"/>
        </p:xfrm>
        <a:graphic>
          <a:graphicData uri="http://schemas.openxmlformats.org/presentationml/2006/ole">
            <mc:AlternateContent xmlns:mc="http://schemas.openxmlformats.org/markup-compatibility/2006">
              <mc:Choice xmlns:v="urn:schemas-microsoft-com:vml" Requires="v">
                <p:oleObj spid="_x0000_s7251" name="Slide" r:id="rId6" imgW="4687685" imgH="3514283" progId="PowerPoint.Slide.8">
                  <p:embed/>
                </p:oleObj>
              </mc:Choice>
              <mc:Fallback>
                <p:oleObj name="Slide" r:id="rId6" imgW="4687685" imgH="3514283" progId="PowerPoint.Slide.8">
                  <p:embed/>
                  <p:pic>
                    <p:nvPicPr>
                      <p:cNvPr id="34818" name="Object 2">
                        <a:extLst>
                          <a:ext uri="{FF2B5EF4-FFF2-40B4-BE49-F238E27FC236}">
                            <a16:creationId xmlns:a16="http://schemas.microsoft.com/office/drawing/2014/main" id="{6C18D77D-3993-4708-915B-CE51B62AB9E4}"/>
                          </a:ext>
                        </a:extLst>
                      </p:cNvPr>
                      <p:cNvPicPr>
                        <a:picLocks noChangeAspect="1" noChangeArrowheads="1"/>
                      </p:cNvPicPr>
                      <p:nvPr/>
                    </p:nvPicPr>
                    <p:blipFill>
                      <a:blip r:embed="rId7"/>
                      <a:srcRect/>
                      <a:stretch>
                        <a:fillRect/>
                      </a:stretch>
                    </p:blipFill>
                    <p:spPr bwMode="auto">
                      <a:xfrm>
                        <a:off x="973138" y="41275"/>
                        <a:ext cx="9148762" cy="6846888"/>
                      </a:xfrm>
                      <a:prstGeom prst="rect">
                        <a:avLst/>
                      </a:prstGeom>
                      <a:noFill/>
                      <a:ln>
                        <a:noFill/>
                      </a:ln>
                      <a:effectLst/>
                    </p:spPr>
                  </p:pic>
                </p:oleObj>
              </mc:Fallback>
            </mc:AlternateContent>
          </a:graphicData>
        </a:graphic>
      </p:graphicFrame>
      <p:sp>
        <p:nvSpPr>
          <p:cNvPr id="34820" name="Text Box 4">
            <a:extLst>
              <a:ext uri="{FF2B5EF4-FFF2-40B4-BE49-F238E27FC236}">
                <a16:creationId xmlns:a16="http://schemas.microsoft.com/office/drawing/2014/main" id="{AF68DC27-4F7F-48F7-BBBC-7E2C88614144}"/>
              </a:ext>
            </a:extLst>
          </p:cNvPr>
          <p:cNvSpPr txBox="1">
            <a:spLocks noChangeArrowheads="1"/>
          </p:cNvSpPr>
          <p:nvPr/>
        </p:nvSpPr>
        <p:spPr bwMode="auto">
          <a:xfrm>
            <a:off x="1752600" y="6172200"/>
            <a:ext cx="205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i="1" dirty="0">
                <a:solidFill>
                  <a:schemeClr val="hlink"/>
                </a:solidFill>
                <a:latin typeface="Univers Condensed" panose="020B0606020202060204" pitchFamily="34" charset="0"/>
              </a:rPr>
              <a:t>Bob Eisenberg DARPA</a:t>
            </a:r>
            <a:endParaRPr lang="en-US" altLang="en-US" dirty="0"/>
          </a:p>
        </p:txBody>
      </p:sp>
      <p:grpSp>
        <p:nvGrpSpPr>
          <p:cNvPr id="2" name="Group 1">
            <a:extLst>
              <a:ext uri="{FF2B5EF4-FFF2-40B4-BE49-F238E27FC236}">
                <a16:creationId xmlns:a16="http://schemas.microsoft.com/office/drawing/2014/main" id="{CBFBCB03-5C4B-47D0-9BB7-59554DC5A30F}"/>
              </a:ext>
            </a:extLst>
          </p:cNvPr>
          <p:cNvGrpSpPr/>
          <p:nvPr/>
        </p:nvGrpSpPr>
        <p:grpSpPr>
          <a:xfrm>
            <a:off x="9895210" y="1939146"/>
            <a:ext cx="2072828" cy="4492834"/>
            <a:chOff x="9895210" y="1939146"/>
            <a:chExt cx="2072828" cy="4492834"/>
          </a:xfrm>
        </p:grpSpPr>
        <p:pic>
          <p:nvPicPr>
            <p:cNvPr id="6" name="Picture 9" descr="ompf_3 Cross section porin">
              <a:extLst>
                <a:ext uri="{FF2B5EF4-FFF2-40B4-BE49-F238E27FC236}">
                  <a16:creationId xmlns:a16="http://schemas.microsoft.com/office/drawing/2014/main" id="{3B2CD58C-658F-4481-8683-B42B34FBEEFC}"/>
                </a:ext>
              </a:extLst>
            </p:cNvPr>
            <p:cNvPicPr>
              <a:picLocks noChangeAspect="1" noChangeArrowheads="1"/>
            </p:cNvPicPr>
            <p:nvPr>
              <p:custDataLst>
                <p:tags r:id="rId3"/>
              </p:custDataLst>
            </p:nvPr>
          </p:nvPicPr>
          <p:blipFill>
            <a:blip r:embed="rId8" cstate="print"/>
            <a:stretch>
              <a:fillRect/>
            </a:stretch>
          </p:blipFill>
          <p:spPr bwMode="auto">
            <a:xfrm>
              <a:off x="9895210" y="1939146"/>
              <a:ext cx="2020730" cy="2230806"/>
            </a:xfrm>
            <a:prstGeom prst="rect">
              <a:avLst/>
            </a:prstGeom>
            <a:noFill/>
            <a:ln w="9525">
              <a:noFill/>
              <a:miter lim="800000"/>
              <a:headEnd/>
              <a:tailEnd/>
            </a:ln>
          </p:spPr>
        </p:pic>
        <p:pic>
          <p:nvPicPr>
            <p:cNvPr id="7" name="Picture 5" descr="Another Constriction Zone BPS_2002_BB">
              <a:extLst>
                <a:ext uri="{FF2B5EF4-FFF2-40B4-BE49-F238E27FC236}">
                  <a16:creationId xmlns:a16="http://schemas.microsoft.com/office/drawing/2014/main" id="{3845E8CE-A976-476C-867A-7B6DFBAE0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07600" y="4614669"/>
              <a:ext cx="1960438" cy="1817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overrideClrMapping bg1="lt1" tx1="dk1" bg2="lt2" tx2="dk2" accent1="accent1" accent2="accent2" accent3="accent3" accent4="accent4" accent5="accent5" accent6="accent6" hlink="hlink" folHlink="folHlink"/>
  </p:clrMapOvr>
  <p:transition advTm="2078"/>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F5F"/>
            </a:gs>
            <a:gs pos="50000">
              <a:srgbClr val="0052A5"/>
            </a:gs>
            <a:gs pos="100000">
              <a:srgbClr val="0066CB"/>
            </a:gs>
          </a:gsLst>
          <a:lin ang="16200000" scaled="1"/>
          <a:tileRect/>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29B01C-519E-4D44-AA33-EB15584B0E40}"/>
              </a:ext>
            </a:extLst>
          </p:cNvPr>
          <p:cNvSpPr>
            <a:spLocks noGrp="1"/>
          </p:cNvSpPr>
          <p:nvPr>
            <p:ph type="dt" sz="half" idx="10"/>
          </p:nvPr>
        </p:nvSpPr>
        <p:spPr/>
        <p:txBody>
          <a:bodyPr/>
          <a:lstStyle/>
          <a:p>
            <a:fld id="{BB5ACF65-BBE2-4319-88C0-46A9274EF1F1}" type="datetime5">
              <a:rPr lang="en-US" altLang="en-US"/>
              <a:pPr/>
              <a:t>18-Oct-19</a:t>
            </a:fld>
            <a:endParaRPr lang="en-US" altLang="en-US"/>
          </a:p>
        </p:txBody>
      </p:sp>
      <p:sp>
        <p:nvSpPr>
          <p:cNvPr id="5" name="Slide Number Placeholder 5">
            <a:extLst>
              <a:ext uri="{FF2B5EF4-FFF2-40B4-BE49-F238E27FC236}">
                <a16:creationId xmlns:a16="http://schemas.microsoft.com/office/drawing/2014/main" id="{92BDB962-6F5E-4490-8313-18840ABC154E}"/>
              </a:ext>
            </a:extLst>
          </p:cNvPr>
          <p:cNvSpPr>
            <a:spLocks noGrp="1"/>
          </p:cNvSpPr>
          <p:nvPr>
            <p:ph type="sldNum" sz="quarter" idx="12"/>
          </p:nvPr>
        </p:nvSpPr>
        <p:spPr/>
        <p:txBody>
          <a:bodyPr/>
          <a:lstStyle/>
          <a:p>
            <a:fld id="{882DDF28-4098-4333-8B8C-809DBA14F505}" type="slidenum">
              <a:rPr lang="en-US" altLang="en-US"/>
              <a:pPr/>
              <a:t>7</a:t>
            </a:fld>
            <a:endParaRPr lang="en-US" altLang="en-US"/>
          </a:p>
        </p:txBody>
      </p:sp>
      <p:graphicFrame>
        <p:nvGraphicFramePr>
          <p:cNvPr id="35842" name="Object 2">
            <a:extLst>
              <a:ext uri="{FF2B5EF4-FFF2-40B4-BE49-F238E27FC236}">
                <a16:creationId xmlns:a16="http://schemas.microsoft.com/office/drawing/2014/main" id="{01A429C8-D47D-4486-8122-9B220620F1B6}"/>
              </a:ext>
            </a:extLst>
          </p:cNvPr>
          <p:cNvGraphicFramePr>
            <a:graphicFrameLocks noChangeAspect="1"/>
          </p:cNvGraphicFramePr>
          <p:nvPr>
            <p:extLst>
              <p:ext uri="{D42A27DB-BD31-4B8C-83A1-F6EECF244321}">
                <p14:modId xmlns:p14="http://schemas.microsoft.com/office/powerpoint/2010/main" val="3723815578"/>
              </p:ext>
            </p:extLst>
          </p:nvPr>
        </p:nvGraphicFramePr>
        <p:xfrm>
          <a:off x="1524000" y="1"/>
          <a:ext cx="9162930" cy="6857999"/>
        </p:xfrm>
        <a:graphic>
          <a:graphicData uri="http://schemas.openxmlformats.org/presentationml/2006/ole">
            <mc:AlternateContent xmlns:mc="http://schemas.openxmlformats.org/markup-compatibility/2006">
              <mc:Choice xmlns:v="urn:schemas-microsoft-com:vml" Requires="v">
                <p:oleObj spid="_x0000_s8275" name="Slide" r:id="rId6" imgW="4850744" imgH="3639419" progId="PowerPoint.Slide.8">
                  <p:embed/>
                </p:oleObj>
              </mc:Choice>
              <mc:Fallback>
                <p:oleObj name="Slide" r:id="rId6" imgW="4850744" imgH="3639419" progId="PowerPoint.Slide.8">
                  <p:embed/>
                  <p:pic>
                    <p:nvPicPr>
                      <p:cNvPr id="35842" name="Object 2">
                        <a:extLst>
                          <a:ext uri="{FF2B5EF4-FFF2-40B4-BE49-F238E27FC236}">
                            <a16:creationId xmlns:a16="http://schemas.microsoft.com/office/drawing/2014/main" id="{01A429C8-D47D-4486-8122-9B220620F1B6}"/>
                          </a:ext>
                        </a:extLst>
                      </p:cNvPr>
                      <p:cNvPicPr>
                        <a:picLocks noChangeAspect="1" noChangeArrowheads="1"/>
                      </p:cNvPicPr>
                      <p:nvPr/>
                    </p:nvPicPr>
                    <p:blipFill>
                      <a:blip r:embed="rId7"/>
                      <a:srcRect/>
                      <a:stretch>
                        <a:fillRect/>
                      </a:stretch>
                    </p:blipFill>
                    <p:spPr bwMode="auto">
                      <a:xfrm>
                        <a:off x="1524000" y="1"/>
                        <a:ext cx="9162930" cy="6857999"/>
                      </a:xfrm>
                      <a:prstGeom prst="rect">
                        <a:avLst/>
                      </a:prstGeom>
                      <a:noFill/>
                      <a:ln>
                        <a:noFill/>
                      </a:ln>
                      <a:effectLst/>
                    </p:spPr>
                  </p:pic>
                </p:oleObj>
              </mc:Fallback>
            </mc:AlternateContent>
          </a:graphicData>
        </a:graphic>
      </p:graphicFrame>
      <p:sp>
        <p:nvSpPr>
          <p:cNvPr id="35844" name="Text Box 4">
            <a:extLst>
              <a:ext uri="{FF2B5EF4-FFF2-40B4-BE49-F238E27FC236}">
                <a16:creationId xmlns:a16="http://schemas.microsoft.com/office/drawing/2014/main" id="{03DE8F04-7904-44CC-B739-5E2759F7BA76}"/>
              </a:ext>
            </a:extLst>
          </p:cNvPr>
          <p:cNvSpPr txBox="1">
            <a:spLocks noChangeArrowheads="1"/>
          </p:cNvSpPr>
          <p:nvPr/>
        </p:nvSpPr>
        <p:spPr bwMode="auto">
          <a:xfrm>
            <a:off x="1752600" y="6172200"/>
            <a:ext cx="205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i="1" dirty="0">
                <a:solidFill>
                  <a:schemeClr val="hlink"/>
                </a:solidFill>
                <a:latin typeface="Univers Condensed" panose="020B0606020202060204" pitchFamily="34" charset="0"/>
              </a:rPr>
              <a:t>Bob Eisenberg DARPA</a:t>
            </a:r>
            <a:endParaRPr lang="en-US" altLang="en-US" dirty="0"/>
          </a:p>
        </p:txBody>
      </p:sp>
      <p:grpSp>
        <p:nvGrpSpPr>
          <p:cNvPr id="2" name="Group 1">
            <a:extLst>
              <a:ext uri="{FF2B5EF4-FFF2-40B4-BE49-F238E27FC236}">
                <a16:creationId xmlns:a16="http://schemas.microsoft.com/office/drawing/2014/main" id="{161CDE20-1DE5-4058-8229-46714D1F7F8A}"/>
              </a:ext>
            </a:extLst>
          </p:cNvPr>
          <p:cNvGrpSpPr/>
          <p:nvPr/>
        </p:nvGrpSpPr>
        <p:grpSpPr>
          <a:xfrm>
            <a:off x="9605896" y="1979058"/>
            <a:ext cx="1965548" cy="4148945"/>
            <a:chOff x="9605896" y="1979058"/>
            <a:chExt cx="1965548" cy="4148945"/>
          </a:xfrm>
        </p:grpSpPr>
        <p:pic>
          <p:nvPicPr>
            <p:cNvPr id="7" name="Picture 9" descr="ompf_3 Cross section porin">
              <a:extLst>
                <a:ext uri="{FF2B5EF4-FFF2-40B4-BE49-F238E27FC236}">
                  <a16:creationId xmlns:a16="http://schemas.microsoft.com/office/drawing/2014/main" id="{B9751CC8-779B-4743-96B1-4EDCF42CD61A}"/>
                </a:ext>
              </a:extLst>
            </p:cNvPr>
            <p:cNvPicPr>
              <a:picLocks noChangeAspect="1" noChangeArrowheads="1"/>
            </p:cNvPicPr>
            <p:nvPr>
              <p:custDataLst>
                <p:tags r:id="rId3"/>
              </p:custDataLst>
            </p:nvPr>
          </p:nvPicPr>
          <p:blipFill>
            <a:blip r:embed="rId8" cstate="print"/>
            <a:stretch>
              <a:fillRect/>
            </a:stretch>
          </p:blipFill>
          <p:spPr bwMode="auto">
            <a:xfrm>
              <a:off x="9605896" y="1979058"/>
              <a:ext cx="1965548" cy="2169888"/>
            </a:xfrm>
            <a:prstGeom prst="rect">
              <a:avLst/>
            </a:prstGeom>
            <a:noFill/>
            <a:ln w="9525">
              <a:noFill/>
              <a:miter lim="800000"/>
              <a:headEnd/>
              <a:tailEnd/>
            </a:ln>
          </p:spPr>
        </p:pic>
        <p:pic>
          <p:nvPicPr>
            <p:cNvPr id="8" name="Picture 5" descr="Another Constriction Zone BPS_2002_BB">
              <a:extLst>
                <a:ext uri="{FF2B5EF4-FFF2-40B4-BE49-F238E27FC236}">
                  <a16:creationId xmlns:a16="http://schemas.microsoft.com/office/drawing/2014/main" id="{59E5ECEE-974D-409B-AA5E-E7CB953D00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91887" y="4385668"/>
              <a:ext cx="1879557" cy="1742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overrideClrMapping bg1="lt1" tx1="dk1" bg2="lt2" tx2="dk2" accent1="accent1" accent2="accent2" accent3="accent3" accent4="accent4" accent5="accent5" accent6="accent6" hlink="hlink" folHlink="folHlink"/>
  </p:clrMapOvr>
  <p:transition advTm="123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a:extLst>
              <a:ext uri="{FF2B5EF4-FFF2-40B4-BE49-F238E27FC236}">
                <a16:creationId xmlns:a16="http://schemas.microsoft.com/office/drawing/2014/main" id="{58E77EE6-B3B9-4BAF-BB6E-BAEE7C066BD0}"/>
              </a:ext>
            </a:extLst>
          </p:cNvPr>
          <p:cNvSpPr>
            <a:spLocks noGrp="1"/>
          </p:cNvSpPr>
          <p:nvPr>
            <p:ph type="sldNum" sz="quarter" idx="12"/>
          </p:nvPr>
        </p:nvSpPr>
        <p:spPr/>
        <p:txBody>
          <a:bodyPr/>
          <a:lstStyle/>
          <a:p>
            <a:fld id="{F99D35AC-60B8-453B-AE1E-E0C1DB39535E}" type="slidenum">
              <a:rPr lang="en-US" altLang="en-US"/>
              <a:pPr/>
              <a:t>8</a:t>
            </a:fld>
            <a:endParaRPr lang="en-US" altLang="en-US"/>
          </a:p>
        </p:txBody>
      </p:sp>
      <p:grpSp>
        <p:nvGrpSpPr>
          <p:cNvPr id="61456" name="Group 16">
            <a:extLst>
              <a:ext uri="{FF2B5EF4-FFF2-40B4-BE49-F238E27FC236}">
                <a16:creationId xmlns:a16="http://schemas.microsoft.com/office/drawing/2014/main" id="{B2941CB6-415E-4D8B-984F-20F83C40EE13}"/>
              </a:ext>
            </a:extLst>
          </p:cNvPr>
          <p:cNvGrpSpPr>
            <a:grpSpLocks/>
          </p:cNvGrpSpPr>
          <p:nvPr/>
        </p:nvGrpSpPr>
        <p:grpSpPr bwMode="auto">
          <a:xfrm>
            <a:off x="415926" y="-4762"/>
            <a:ext cx="12052301" cy="5819775"/>
            <a:chOff x="-698" y="-3"/>
            <a:chExt cx="7592" cy="3666"/>
          </a:xfrm>
        </p:grpSpPr>
        <p:grpSp>
          <p:nvGrpSpPr>
            <p:cNvPr id="61442" name="Group 2">
              <a:extLst>
                <a:ext uri="{FF2B5EF4-FFF2-40B4-BE49-F238E27FC236}">
                  <a16:creationId xmlns:a16="http://schemas.microsoft.com/office/drawing/2014/main" id="{9AEF8486-DC5D-46A7-90D8-4F01A35B4B0B}"/>
                </a:ext>
              </a:extLst>
            </p:cNvPr>
            <p:cNvGrpSpPr>
              <a:grpSpLocks/>
            </p:cNvGrpSpPr>
            <p:nvPr/>
          </p:nvGrpSpPr>
          <p:grpSpPr bwMode="auto">
            <a:xfrm>
              <a:off x="-698" y="-3"/>
              <a:ext cx="7592" cy="3326"/>
              <a:chOff x="-861" y="-3"/>
              <a:chExt cx="7592" cy="3326"/>
            </a:xfrm>
          </p:grpSpPr>
          <p:sp>
            <p:nvSpPr>
              <p:cNvPr id="61443" name="Text Box 3">
                <a:extLst>
                  <a:ext uri="{FF2B5EF4-FFF2-40B4-BE49-F238E27FC236}">
                    <a16:creationId xmlns:a16="http://schemas.microsoft.com/office/drawing/2014/main" id="{1AE7CAAF-58EF-4129-8C7B-0A5F82EAB15C}"/>
                  </a:ext>
                </a:extLst>
              </p:cNvPr>
              <p:cNvSpPr txBox="1">
                <a:spLocks noChangeArrowheads="1"/>
              </p:cNvSpPr>
              <p:nvPr/>
            </p:nvSpPr>
            <p:spPr bwMode="auto">
              <a:xfrm>
                <a:off x="665" y="-3"/>
                <a:ext cx="6066" cy="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0"/>
                  </a:spcBef>
                </a:pPr>
                <a:r>
                  <a:rPr lang="en-US" altLang="ko-KR" sz="3200" b="1" dirty="0">
                    <a:ea typeface="굴림" panose="020B0600000101010101" pitchFamily="34" charset="-127"/>
                  </a:rPr>
                  <a:t>Active Sites</a:t>
                </a:r>
                <a:r>
                  <a:rPr lang="en-US" altLang="ko-KR" sz="3200" dirty="0">
                    <a:ea typeface="굴림" panose="020B0600000101010101" pitchFamily="34" charset="-127"/>
                  </a:rPr>
                  <a:t> of Proteins are </a:t>
                </a:r>
                <a:r>
                  <a:rPr lang="en-US" altLang="ko-KR" sz="3200" b="1" i="1" dirty="0">
                    <a:solidFill>
                      <a:srgbClr val="990033"/>
                    </a:solidFill>
                    <a:ea typeface="굴림" panose="020B0600000101010101" pitchFamily="34" charset="-127"/>
                  </a:rPr>
                  <a:t>Very</a:t>
                </a:r>
                <a:r>
                  <a:rPr lang="en-US" altLang="ko-KR" sz="3200" b="1" dirty="0">
                    <a:solidFill>
                      <a:srgbClr val="FF0000"/>
                    </a:solidFill>
                    <a:ea typeface="굴림" panose="020B0600000101010101" pitchFamily="34" charset="-127"/>
                  </a:rPr>
                  <a:t> </a:t>
                </a:r>
                <a:r>
                  <a:rPr lang="en-US" altLang="ko-KR" sz="3200" b="1" dirty="0">
                    <a:solidFill>
                      <a:srgbClr val="990033"/>
                    </a:solidFill>
                    <a:ea typeface="굴림" panose="020B0600000101010101" pitchFamily="34" charset="-127"/>
                  </a:rPr>
                  <a:t>Charged</a:t>
                </a:r>
                <a:r>
                  <a:rPr lang="en-US" altLang="ko-KR" sz="3200" b="1" dirty="0">
                    <a:ea typeface="굴림" panose="020B0600000101010101" pitchFamily="34" charset="-127"/>
                  </a:rPr>
                  <a:t> </a:t>
                </a:r>
              </a:p>
              <a:p>
                <a:pPr>
                  <a:spcBef>
                    <a:spcPct val="0"/>
                  </a:spcBef>
                </a:pPr>
                <a:r>
                  <a:rPr lang="en-US" altLang="ko-KR" dirty="0">
                    <a:ea typeface="굴림" panose="020B0600000101010101" pitchFamily="34" charset="-127"/>
                  </a:rPr>
                  <a:t>    e.g. 7-9 charges ~</a:t>
                </a:r>
                <a:r>
                  <a:rPr lang="en-US" altLang="ko-KR" dirty="0">
                    <a:solidFill>
                      <a:srgbClr val="C00000"/>
                    </a:solidFill>
                    <a:ea typeface="굴림" panose="020B0600000101010101" pitchFamily="34" charset="-127"/>
                  </a:rPr>
                  <a:t> </a:t>
                </a:r>
                <a:r>
                  <a:rPr lang="en-US" altLang="ko-KR" b="1" dirty="0">
                    <a:solidFill>
                      <a:srgbClr val="C00000"/>
                    </a:solidFill>
                    <a:ea typeface="굴림" panose="020B0600000101010101" pitchFamily="34" charset="-127"/>
                  </a:rPr>
                  <a:t>20 </a:t>
                </a:r>
                <a:r>
                  <a:rPr lang="en-US" altLang="ko-KR" b="1" u="sng" dirty="0">
                    <a:solidFill>
                      <a:srgbClr val="C00000"/>
                    </a:solidFill>
                    <a:ea typeface="굴림" panose="020B0600000101010101" pitchFamily="34" charset="-127"/>
                  </a:rPr>
                  <a:t>M</a:t>
                </a:r>
                <a:r>
                  <a:rPr lang="en-US" altLang="ko-KR" b="1" dirty="0">
                    <a:solidFill>
                      <a:srgbClr val="C00000"/>
                    </a:solidFill>
                    <a:ea typeface="굴림" panose="020B0600000101010101" pitchFamily="34" charset="-127"/>
                  </a:rPr>
                  <a:t> net charge </a:t>
                </a:r>
                <a:r>
                  <a:rPr lang="en-US" altLang="en-US" b="1" dirty="0">
                    <a:solidFill>
                      <a:srgbClr val="C00000"/>
                    </a:solidFill>
                  </a:rPr>
                  <a:t>= 1.2×10</a:t>
                </a:r>
                <a:r>
                  <a:rPr lang="en-US" altLang="en-US" sz="2000" b="1" baseline="30000" dirty="0">
                    <a:solidFill>
                      <a:srgbClr val="C00000"/>
                    </a:solidFill>
                  </a:rPr>
                  <a:t>22</a:t>
                </a:r>
                <a:r>
                  <a:rPr lang="en-US" altLang="en-US" b="1" dirty="0">
                    <a:solidFill>
                      <a:srgbClr val="C00000"/>
                    </a:solidFill>
                  </a:rPr>
                  <a:t> cm</a:t>
                </a:r>
                <a:r>
                  <a:rPr lang="en-US" altLang="en-US" sz="2000" b="1" baseline="30000" dirty="0">
                    <a:solidFill>
                      <a:srgbClr val="C00000"/>
                    </a:solidFill>
                  </a:rPr>
                  <a:t>-3</a:t>
                </a:r>
                <a:endParaRPr lang="en-US" altLang="en-US" sz="1200" dirty="0">
                  <a:solidFill>
                    <a:srgbClr val="C00000"/>
                  </a:solidFill>
                  <a:latin typeface="Times New Roman" panose="02020603050405020304" pitchFamily="18" charset="0"/>
                </a:endParaRPr>
              </a:p>
              <a:p>
                <a:pPr algn="l" eaLnBrk="1" hangingPunct="1">
                  <a:spcBef>
                    <a:spcPct val="0"/>
                  </a:spcBef>
                </a:pPr>
                <a:endParaRPr lang="en-US" altLang="ko-KR" b="1" dirty="0">
                  <a:solidFill>
                    <a:srgbClr val="FF0000"/>
                  </a:solidFill>
                  <a:ea typeface="굴림" panose="020B0600000101010101" pitchFamily="34" charset="-127"/>
                </a:endParaRPr>
              </a:p>
            </p:txBody>
          </p:sp>
          <p:sp>
            <p:nvSpPr>
              <p:cNvPr id="61444" name="Text Box 4">
                <a:extLst>
                  <a:ext uri="{FF2B5EF4-FFF2-40B4-BE49-F238E27FC236}">
                    <a16:creationId xmlns:a16="http://schemas.microsoft.com/office/drawing/2014/main" id="{4593F1A5-F85A-4CEE-B7BC-265139B5BE98}"/>
                  </a:ext>
                </a:extLst>
              </p:cNvPr>
              <p:cNvSpPr txBox="1">
                <a:spLocks noChangeArrowheads="1"/>
              </p:cNvSpPr>
              <p:nvPr/>
            </p:nvSpPr>
            <p:spPr bwMode="auto">
              <a:xfrm>
                <a:off x="-861" y="1150"/>
                <a:ext cx="2162" cy="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0"/>
                  </a:spcBef>
                </a:pPr>
                <a:r>
                  <a:rPr lang="en-US" altLang="en-US" sz="2000" dirty="0">
                    <a:ea typeface="굴림" panose="020B0600000101010101" pitchFamily="34" charset="-127"/>
                  </a:rPr>
                  <a:t>Selectivity Filters and Gates </a:t>
                </a:r>
                <a:br>
                  <a:rPr lang="en-US" altLang="en-US" sz="2000" dirty="0">
                    <a:ea typeface="굴림" panose="020B0600000101010101" pitchFamily="34" charset="-127"/>
                  </a:rPr>
                </a:br>
                <a:r>
                  <a:rPr lang="en-US" altLang="en-US" sz="2000" dirty="0">
                    <a:ea typeface="굴림" panose="020B0600000101010101" pitchFamily="34" charset="-127"/>
                  </a:rPr>
                  <a:t>are </a:t>
                </a:r>
              </a:p>
              <a:p>
                <a:pPr algn="ctr">
                  <a:spcBef>
                    <a:spcPct val="0"/>
                  </a:spcBef>
                </a:pPr>
                <a:r>
                  <a:rPr lang="en-US" altLang="en-US" sz="2800" b="1" dirty="0">
                    <a:ea typeface="굴림" panose="020B0600000101010101" pitchFamily="34" charset="-127"/>
                  </a:rPr>
                  <a:t>Active Sites</a:t>
                </a:r>
                <a:br>
                  <a:rPr lang="en-US" altLang="en-US" sz="2800" b="1" dirty="0">
                    <a:ea typeface="굴림" panose="020B0600000101010101" pitchFamily="34" charset="-127"/>
                  </a:rPr>
                </a:br>
                <a:r>
                  <a:rPr lang="en-US" altLang="en-US" sz="2000" dirty="0">
                    <a:solidFill>
                      <a:srgbClr val="000000"/>
                    </a:solidFill>
                    <a:ea typeface="굴림" panose="020B0600000101010101" pitchFamily="34" charset="-127"/>
                  </a:rPr>
                  <a:t>of Ion Channels </a:t>
                </a:r>
                <a:endParaRPr lang="en-US" altLang="en-US" sz="2800" b="1" dirty="0">
                  <a:ea typeface="굴림" panose="020B0600000101010101" pitchFamily="34" charset="-127"/>
                </a:endParaRPr>
              </a:p>
            </p:txBody>
          </p:sp>
          <p:pic>
            <p:nvPicPr>
              <p:cNvPr id="61445" name="Picture 5" descr="Another Constriction Zone BPS_2002_BB">
                <a:extLst>
                  <a:ext uri="{FF2B5EF4-FFF2-40B4-BE49-F238E27FC236}">
                    <a16:creationId xmlns:a16="http://schemas.microsoft.com/office/drawing/2014/main" id="{CE6D1C91-A692-41D5-8250-57329BC42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 y="682"/>
                <a:ext cx="2849" cy="2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1449" name="Line 9">
              <a:extLst>
                <a:ext uri="{FF2B5EF4-FFF2-40B4-BE49-F238E27FC236}">
                  <a16:creationId xmlns:a16="http://schemas.microsoft.com/office/drawing/2014/main" id="{C16CEB61-7A6F-42B8-95AD-C96F00D48BF7}"/>
                </a:ext>
              </a:extLst>
            </p:cNvPr>
            <p:cNvSpPr>
              <a:spLocks noChangeShapeType="1"/>
            </p:cNvSpPr>
            <p:nvPr/>
          </p:nvSpPr>
          <p:spPr bwMode="auto">
            <a:xfrm>
              <a:off x="2445" y="3663"/>
              <a:ext cx="1280" cy="0"/>
            </a:xfrm>
            <a:prstGeom prst="line">
              <a:avLst/>
            </a:prstGeom>
            <a:noFill/>
            <a:ln w="381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50" name="Text Box 10">
              <a:extLst>
                <a:ext uri="{FF2B5EF4-FFF2-40B4-BE49-F238E27FC236}">
                  <a16:creationId xmlns:a16="http://schemas.microsoft.com/office/drawing/2014/main" id="{67D1301B-5B3D-4BA1-8849-9F22578E110E}"/>
                </a:ext>
              </a:extLst>
            </p:cNvPr>
            <p:cNvSpPr txBox="1">
              <a:spLocks noChangeArrowheads="1"/>
            </p:cNvSpPr>
            <p:nvPr/>
          </p:nvSpPr>
          <p:spPr bwMode="auto">
            <a:xfrm>
              <a:off x="2751" y="3394"/>
              <a:ext cx="7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t>1 </a:t>
              </a:r>
              <a:r>
                <a:rPr lang="en-US" altLang="en-US" sz="2000" dirty="0" err="1"/>
                <a:t>nM</a:t>
              </a:r>
              <a:endParaRPr lang="en-US" altLang="en-US" sz="2000" dirty="0"/>
            </a:p>
          </p:txBody>
        </p:sp>
      </p:grpSp>
      <p:grpSp>
        <p:nvGrpSpPr>
          <p:cNvPr id="4" name="Group 3">
            <a:extLst>
              <a:ext uri="{FF2B5EF4-FFF2-40B4-BE49-F238E27FC236}">
                <a16:creationId xmlns:a16="http://schemas.microsoft.com/office/drawing/2014/main" id="{59BA055E-FB26-4F8C-B53A-9B1EAA4083BE}"/>
              </a:ext>
            </a:extLst>
          </p:cNvPr>
          <p:cNvGrpSpPr/>
          <p:nvPr/>
        </p:nvGrpSpPr>
        <p:grpSpPr>
          <a:xfrm>
            <a:off x="9297668" y="2446638"/>
            <a:ext cx="2312741" cy="1744916"/>
            <a:chOff x="9297668" y="2446638"/>
            <a:chExt cx="2312741" cy="1744916"/>
          </a:xfrm>
        </p:grpSpPr>
        <p:sp>
          <p:nvSpPr>
            <p:cNvPr id="2" name="TextBox 1">
              <a:extLst>
                <a:ext uri="{FF2B5EF4-FFF2-40B4-BE49-F238E27FC236}">
                  <a16:creationId xmlns:a16="http://schemas.microsoft.com/office/drawing/2014/main" id="{322C5FC6-C99D-45C4-93C8-31FF7F1E7BC5}"/>
                </a:ext>
              </a:extLst>
            </p:cNvPr>
            <p:cNvSpPr txBox="1"/>
            <p:nvPr/>
          </p:nvSpPr>
          <p:spPr bwMode="auto">
            <a:xfrm>
              <a:off x="9409115" y="2446638"/>
              <a:ext cx="2201294" cy="1744916"/>
            </a:xfrm>
            <a:prstGeom prst="rect">
              <a:avLst/>
            </a:prstGeom>
            <a:noFill/>
            <a:ln w="25400">
              <a:noFill/>
              <a:miter lim="800000"/>
              <a:headEnd/>
              <a:tailEnd/>
            </a:ln>
          </p:spPr>
          <p:txBody>
            <a:bodyPr wrap="square" rtlCol="0">
              <a:noAutofit/>
            </a:bodyPr>
            <a:lstStyle/>
            <a:p>
              <a:pPr algn="ctr"/>
              <a:br>
                <a:rPr lang="en-US" b="1" dirty="0">
                  <a:solidFill>
                    <a:srgbClr val="000000"/>
                  </a:solidFill>
                </a:rPr>
              </a:br>
              <a:br>
                <a:rPr lang="en-US" b="1" dirty="0">
                  <a:solidFill>
                    <a:srgbClr val="000000"/>
                  </a:solidFill>
                </a:rPr>
              </a:br>
              <a:r>
                <a:rPr lang="en-US" b="1" dirty="0">
                  <a:solidFill>
                    <a:srgbClr val="000000"/>
                  </a:solidFill>
                </a:rPr>
                <a:t>Asp</a:t>
              </a:r>
              <a:r>
                <a:rPr lang="en-US" dirty="0">
                  <a:solidFill>
                    <a:srgbClr val="000000"/>
                  </a:solidFill>
                </a:rPr>
                <a:t>artate</a:t>
              </a:r>
              <a:r>
                <a:rPr lang="en-US" b="1" dirty="0">
                  <a:solidFill>
                    <a:srgbClr val="000000"/>
                  </a:solidFill>
                </a:rPr>
                <a:t>  -1e</a:t>
              </a:r>
              <a:br>
                <a:rPr lang="en-US" b="1" dirty="0">
                  <a:solidFill>
                    <a:srgbClr val="000000"/>
                  </a:solidFill>
                </a:rPr>
              </a:br>
              <a:r>
                <a:rPr lang="en-US" b="1" dirty="0">
                  <a:solidFill>
                    <a:srgbClr val="000000"/>
                  </a:solidFill>
                </a:rPr>
                <a:t>Glu</a:t>
              </a:r>
              <a:r>
                <a:rPr lang="en-US" dirty="0">
                  <a:solidFill>
                    <a:srgbClr val="000000"/>
                  </a:solidFill>
                </a:rPr>
                <a:t>tamate -1e</a:t>
              </a:r>
            </a:p>
            <a:p>
              <a:pPr algn="ctr"/>
              <a:r>
                <a:rPr lang="en-US" b="1" dirty="0">
                  <a:solidFill>
                    <a:srgbClr val="000000"/>
                  </a:solidFill>
                </a:rPr>
                <a:t>Lys</a:t>
              </a:r>
              <a:r>
                <a:rPr lang="en-US" dirty="0">
                  <a:solidFill>
                    <a:srgbClr val="000000"/>
                  </a:solidFill>
                </a:rPr>
                <a:t>ine +1e</a:t>
              </a:r>
              <a:endParaRPr lang="en-US" b="1" dirty="0">
                <a:solidFill>
                  <a:srgbClr val="000000"/>
                </a:solidFill>
              </a:endParaRPr>
            </a:p>
          </p:txBody>
        </p:sp>
        <p:sp>
          <p:nvSpPr>
            <p:cNvPr id="3" name="Rectangle 2">
              <a:extLst>
                <a:ext uri="{FF2B5EF4-FFF2-40B4-BE49-F238E27FC236}">
                  <a16:creationId xmlns:a16="http://schemas.microsoft.com/office/drawing/2014/main" id="{65FCB525-0C59-4E2F-994F-343EB0D77DF2}"/>
                </a:ext>
              </a:extLst>
            </p:cNvPr>
            <p:cNvSpPr/>
            <p:nvPr/>
          </p:nvSpPr>
          <p:spPr>
            <a:xfrm>
              <a:off x="9297668" y="2666247"/>
              <a:ext cx="2236510" cy="369332"/>
            </a:xfrm>
            <a:prstGeom prst="rect">
              <a:avLst/>
            </a:prstGeom>
          </p:spPr>
          <p:txBody>
            <a:bodyPr wrap="none">
              <a:spAutoFit/>
            </a:bodyPr>
            <a:lstStyle/>
            <a:p>
              <a:r>
                <a:rPr lang="en-US" b="1" dirty="0">
                  <a:solidFill>
                    <a:srgbClr val="000000"/>
                  </a:solidFill>
                </a:rPr>
                <a:t>Permanent Charge</a:t>
              </a:r>
              <a:endParaRPr lang="en-US"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4315991" y="2972938"/>
            <a:ext cx="1280160" cy="735747"/>
          </a:xfrm>
          <a:prstGeom prst="ellipse">
            <a:avLst/>
          </a:prstGeom>
          <a:solidFill>
            <a:srgbClr val="FF0000">
              <a:alpha val="72000"/>
            </a:srgbClr>
          </a:solidFill>
          <a:ln w="25400" cap="flat" cmpd="sng" algn="ctr">
            <a:solidFill>
              <a:schemeClr val="tx1"/>
            </a:solidFill>
            <a:prstDash val="solid"/>
            <a:round/>
            <a:headEnd type="none" w="med" len="med"/>
            <a:tailEnd type="none" w="med" len="med"/>
          </a:ln>
          <a:effectLst/>
        </p:spPr>
        <p:txBody>
          <a:bodyPr vert="horz" wrap="square" lIns="91440" tIns="137160" rIns="91440" bIns="137160" numCol="1" rtlCol="0" anchor="t" anchorCtr="0" compatLnSpc="1">
            <a:prstTxWarp prst="textNoShape">
              <a:avLst/>
            </a:prstTxWarp>
            <a:spAutoFit/>
          </a:bodyPr>
          <a:lstStyle/>
          <a:p>
            <a:pPr algn="ctr" eaLnBrk="0" fontAlgn="base" hangingPunct="0">
              <a:spcBef>
                <a:spcPct val="50000"/>
              </a:spcBef>
              <a:spcAft>
                <a:spcPct val="0"/>
              </a:spcAft>
            </a:pPr>
            <a:endParaRPr lang="en-US" sz="1600">
              <a:solidFill>
                <a:srgbClr val="000000"/>
              </a:solidFill>
              <a:latin typeface="Arial" charset="0"/>
              <a:cs typeface="Arial" charset="0"/>
            </a:endParaRPr>
          </a:p>
        </p:txBody>
      </p:sp>
      <p:graphicFrame>
        <p:nvGraphicFramePr>
          <p:cNvPr id="5" name="Table 4"/>
          <p:cNvGraphicFramePr>
            <a:graphicFrameLocks noGrp="1"/>
          </p:cNvGraphicFramePr>
          <p:nvPr/>
        </p:nvGraphicFramePr>
        <p:xfrm>
          <a:off x="2649852" y="1677147"/>
          <a:ext cx="7229799" cy="4131163"/>
        </p:xfrm>
        <a:graphic>
          <a:graphicData uri="http://schemas.openxmlformats.org/drawingml/2006/table">
            <a:tbl>
              <a:tblPr firstRow="1" firstCol="1" bandRow="1" bandCol="1"/>
              <a:tblGrid>
                <a:gridCol w="609498">
                  <a:extLst>
                    <a:ext uri="{9D8B030D-6E8A-4147-A177-3AD203B41FA5}">
                      <a16:colId xmlns:a16="http://schemas.microsoft.com/office/drawing/2014/main" val="20000"/>
                    </a:ext>
                  </a:extLst>
                </a:gridCol>
                <a:gridCol w="2563206">
                  <a:extLst>
                    <a:ext uri="{9D8B030D-6E8A-4147-A177-3AD203B41FA5}">
                      <a16:colId xmlns:a16="http://schemas.microsoft.com/office/drawing/2014/main" val="20001"/>
                    </a:ext>
                  </a:extLst>
                </a:gridCol>
                <a:gridCol w="863524">
                  <a:extLst>
                    <a:ext uri="{9D8B030D-6E8A-4147-A177-3AD203B41FA5}">
                      <a16:colId xmlns:a16="http://schemas.microsoft.com/office/drawing/2014/main" val="20002"/>
                    </a:ext>
                  </a:extLst>
                </a:gridCol>
                <a:gridCol w="1044852">
                  <a:extLst>
                    <a:ext uri="{9D8B030D-6E8A-4147-A177-3AD203B41FA5}">
                      <a16:colId xmlns:a16="http://schemas.microsoft.com/office/drawing/2014/main" val="20003"/>
                    </a:ext>
                  </a:extLst>
                </a:gridCol>
                <a:gridCol w="870710">
                  <a:extLst>
                    <a:ext uri="{9D8B030D-6E8A-4147-A177-3AD203B41FA5}">
                      <a16:colId xmlns:a16="http://schemas.microsoft.com/office/drawing/2014/main" val="20004"/>
                    </a:ext>
                  </a:extLst>
                </a:gridCol>
                <a:gridCol w="1278009">
                  <a:extLst>
                    <a:ext uri="{9D8B030D-6E8A-4147-A177-3AD203B41FA5}">
                      <a16:colId xmlns:a16="http://schemas.microsoft.com/office/drawing/2014/main" val="20005"/>
                    </a:ext>
                  </a:extLst>
                </a:gridCol>
              </a:tblGrid>
              <a:tr h="868939">
                <a:tc rowSpan="2" gridSpan="2">
                  <a:txBody>
                    <a:bodyPr/>
                    <a:lstStyle/>
                    <a:p>
                      <a:pPr marL="0" marR="0" algn="ctr">
                        <a:spcBef>
                          <a:spcPts val="0"/>
                        </a:spcBef>
                        <a:spcAft>
                          <a:spcPts val="0"/>
                        </a:spcAft>
                      </a:pPr>
                      <a:endParaRPr lang="en-US" sz="4000" b="1" kern="100" dirty="0">
                        <a:effectLst/>
                        <a:latin typeface="Arial"/>
                        <a:ea typeface="Calibri"/>
                        <a:cs typeface="Times New Roman"/>
                      </a:endParaRPr>
                    </a:p>
                    <a:p>
                      <a:pPr marL="0" marR="0" algn="ctr">
                        <a:spcBef>
                          <a:spcPts val="0"/>
                        </a:spcBef>
                        <a:spcAft>
                          <a:spcPts val="0"/>
                        </a:spcAft>
                      </a:pPr>
                      <a:r>
                        <a:rPr lang="en-US" sz="2800" b="1" kern="100" dirty="0">
                          <a:effectLst/>
                          <a:latin typeface="Arial"/>
                          <a:ea typeface="Calibri"/>
                          <a:cs typeface="Times New Roman"/>
                        </a:rPr>
                        <a:t>  Enzyme Type     </a:t>
                      </a:r>
                      <a:endParaRPr lang="en-US" sz="2800" kern="100" dirty="0">
                        <a:effectLst/>
                        <a:latin typeface="Times New Roman"/>
                        <a:ea typeface="Calibri"/>
                      </a:endParaRPr>
                    </a:p>
                    <a:p>
                      <a:pPr marL="0" marR="0" algn="ctr">
                        <a:spcBef>
                          <a:spcPts val="0"/>
                        </a:spcBef>
                        <a:spcAft>
                          <a:spcPts val="0"/>
                        </a:spcAft>
                      </a:pPr>
                      <a:r>
                        <a:rPr lang="en-US" sz="1000" b="1" kern="100" dirty="0">
                          <a:effectLst/>
                          <a:latin typeface="Arial"/>
                          <a:ea typeface="Calibri"/>
                          <a:cs typeface="Times New Roman"/>
                        </a:rPr>
                        <a:t> </a:t>
                      </a:r>
                      <a:endParaRPr lang="en-US" sz="1200" kern="100" dirty="0">
                        <a:effectLst/>
                        <a:latin typeface="Times New Roman"/>
                        <a:ea typeface="Calibri"/>
                      </a:endParaRPr>
                    </a:p>
                    <a:p>
                      <a:pPr marL="0" marR="0">
                        <a:spcBef>
                          <a:spcPts val="0"/>
                        </a:spcBef>
                        <a:spcAft>
                          <a:spcPts val="0"/>
                        </a:spcAft>
                      </a:pPr>
                      <a:r>
                        <a:rPr lang="en-US" sz="1000" b="1" kern="100" dirty="0">
                          <a:effectLst/>
                          <a:latin typeface="Arial"/>
                          <a:ea typeface="Calibri"/>
                          <a:cs typeface="Times New Roman"/>
                        </a:rPr>
                        <a:t> </a:t>
                      </a:r>
                      <a:endParaRPr lang="en-US" sz="1200" kern="100" dirty="0">
                        <a:effectLst/>
                        <a:latin typeface="Times New Roman"/>
                        <a:ea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a:p>
                  </a:txBody>
                  <a:tcPr/>
                </a:tc>
                <a:tc gridSpan="3">
                  <a:txBody>
                    <a:bodyPr/>
                    <a:lstStyle/>
                    <a:p>
                      <a:pPr marL="0" marR="0" algn="ctr">
                        <a:lnSpc>
                          <a:spcPct val="150000"/>
                        </a:lnSpc>
                        <a:spcBef>
                          <a:spcPts val="0"/>
                        </a:spcBef>
                        <a:spcAft>
                          <a:spcPts val="0"/>
                        </a:spcAft>
                      </a:pPr>
                      <a:r>
                        <a:rPr lang="en-US" sz="1800" b="1" kern="100" dirty="0">
                          <a:solidFill>
                            <a:srgbClr val="0D0D0D"/>
                          </a:solidFill>
                          <a:effectLst/>
                          <a:latin typeface="Arial"/>
                          <a:ea typeface="Calibri"/>
                          <a:cs typeface="Times New Roman"/>
                        </a:rPr>
                        <a:t>Catalytic Active Site</a:t>
                      </a:r>
                      <a:endParaRPr lang="en-US" sz="1800" kern="100" dirty="0">
                        <a:effectLst/>
                        <a:latin typeface="Times New Roman"/>
                        <a:ea typeface="Calibri"/>
                      </a:endParaRPr>
                    </a:p>
                    <a:p>
                      <a:pPr marL="0" marR="0" algn="ctr">
                        <a:spcBef>
                          <a:spcPts val="0"/>
                        </a:spcBef>
                        <a:spcAft>
                          <a:spcPts val="0"/>
                        </a:spcAft>
                      </a:pPr>
                      <a:r>
                        <a:rPr lang="en-US" sz="1600" b="1" kern="100" dirty="0">
                          <a:solidFill>
                            <a:srgbClr val="0D0D0D"/>
                          </a:solidFill>
                          <a:effectLst/>
                          <a:latin typeface="Arial"/>
                          <a:ea typeface="Calibri"/>
                          <a:cs typeface="Times New Roman"/>
                        </a:rPr>
                        <a:t>Density</a:t>
                      </a:r>
                      <a:r>
                        <a:rPr lang="en-US" sz="1800" b="1" kern="100" dirty="0">
                          <a:solidFill>
                            <a:srgbClr val="0D0D0D"/>
                          </a:solidFill>
                          <a:effectLst/>
                          <a:latin typeface="Arial"/>
                          <a:ea typeface="Calibri"/>
                          <a:cs typeface="Times New Roman"/>
                        </a:rPr>
                        <a:t> </a:t>
                      </a:r>
                      <a:br>
                        <a:rPr lang="en-US" sz="1800" b="1" kern="100" dirty="0">
                          <a:solidFill>
                            <a:srgbClr val="0D0D0D"/>
                          </a:solidFill>
                          <a:effectLst/>
                          <a:latin typeface="Arial"/>
                          <a:ea typeface="Calibri"/>
                          <a:cs typeface="Times New Roman"/>
                        </a:rPr>
                      </a:br>
                      <a:r>
                        <a:rPr lang="en-US" sz="1200" b="1" kern="100" dirty="0">
                          <a:solidFill>
                            <a:srgbClr val="0D0D0D"/>
                          </a:solidFill>
                          <a:effectLst/>
                          <a:latin typeface="Arial"/>
                          <a:ea typeface="Calibri"/>
                          <a:cs typeface="Times New Roman"/>
                        </a:rPr>
                        <a:t>(Molar)</a:t>
                      </a:r>
                      <a:endParaRPr lang="en-US" sz="1200" kern="100" dirty="0">
                        <a:effectLst/>
                        <a:latin typeface="Times New Roman"/>
                        <a:ea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800" b="1" kern="100" dirty="0">
                          <a:solidFill>
                            <a:srgbClr val="0D0D0D"/>
                          </a:solidFill>
                          <a:effectLst/>
                          <a:latin typeface="Arial"/>
                          <a:ea typeface="Calibri"/>
                          <a:cs typeface="Times New Roman"/>
                        </a:rPr>
                        <a:t>Protein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solidFill>
                  </a:tcPr>
                </a:tc>
                <a:extLst>
                  <a:ext uri="{0D108BD9-81ED-4DB2-BD59-A6C34878D82A}">
                    <a16:rowId xmlns:a16="http://schemas.microsoft.com/office/drawing/2014/main" val="10000"/>
                  </a:ext>
                </a:extLst>
              </a:tr>
              <a:tr h="724116">
                <a:tc gridSpan="2" vMerge="1">
                  <a:txBody>
                    <a:bodyPr/>
                    <a:lstStyle/>
                    <a:p>
                      <a:pPr marL="0" marR="0" algn="ctr">
                        <a:spcBef>
                          <a:spcPts val="0"/>
                        </a:spcBef>
                        <a:spcAft>
                          <a:spcPts val="0"/>
                        </a:spcAft>
                      </a:pPr>
                      <a:endParaRPr lang="en-US" sz="1200" kern="100" dirty="0">
                        <a:effectLst/>
                        <a:latin typeface="Times New Roman"/>
                        <a:ea typeface="Calibri"/>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vMerge="1">
                  <a:txBody>
                    <a:bodyPr/>
                    <a:lstStyle/>
                    <a:p>
                      <a:pPr marL="0" marR="0">
                        <a:spcBef>
                          <a:spcPts val="0"/>
                        </a:spcBef>
                        <a:spcAft>
                          <a:spcPts val="0"/>
                        </a:spcAft>
                      </a:pPr>
                      <a:endParaRPr lang="en-US" sz="1200" kern="100" dirty="0">
                        <a:effectLst/>
                        <a:latin typeface="Times New Roman"/>
                        <a:ea typeface="Calibri"/>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ts val="1200"/>
                        </a:lnSpc>
                        <a:spcBef>
                          <a:spcPts val="0"/>
                        </a:spcBef>
                        <a:spcAft>
                          <a:spcPts val="0"/>
                        </a:spcAft>
                      </a:pPr>
                      <a:endParaRPr lang="en-US" sz="1100" b="1" i="1" kern="100" dirty="0">
                        <a:solidFill>
                          <a:srgbClr val="FFFFFF"/>
                        </a:solidFill>
                        <a:effectLst/>
                        <a:latin typeface="Arial"/>
                        <a:ea typeface="Calibri"/>
                        <a:cs typeface="Times New Roman"/>
                      </a:endParaRPr>
                    </a:p>
                    <a:p>
                      <a:pPr marL="0" marR="0" algn="ctr">
                        <a:lnSpc>
                          <a:spcPts val="1200"/>
                        </a:lnSpc>
                        <a:spcBef>
                          <a:spcPts val="0"/>
                        </a:spcBef>
                        <a:spcAft>
                          <a:spcPts val="0"/>
                        </a:spcAft>
                      </a:pPr>
                      <a:r>
                        <a:rPr lang="en-US" sz="1100" b="1" i="1" kern="100" dirty="0">
                          <a:solidFill>
                            <a:srgbClr val="FFFFFF"/>
                          </a:solidFill>
                          <a:effectLst/>
                          <a:latin typeface="Arial"/>
                          <a:ea typeface="Calibri"/>
                          <a:cs typeface="Times New Roman"/>
                        </a:rPr>
                        <a:t>Acid</a:t>
                      </a:r>
                      <a:br>
                        <a:rPr lang="en-US" sz="1100" b="1" i="1" kern="100" dirty="0">
                          <a:solidFill>
                            <a:srgbClr val="FFFFFF"/>
                          </a:solidFill>
                          <a:effectLst/>
                          <a:latin typeface="Arial"/>
                          <a:ea typeface="Calibri"/>
                          <a:cs typeface="Times New Roman"/>
                        </a:rPr>
                      </a:br>
                      <a:r>
                        <a:rPr lang="en-US" sz="1050" i="1" kern="100" dirty="0">
                          <a:solidFill>
                            <a:srgbClr val="FFFFFF"/>
                          </a:solidFill>
                          <a:effectLst/>
                          <a:latin typeface="Arial"/>
                          <a:ea typeface="Calibri"/>
                          <a:cs typeface="Times New Roman"/>
                        </a:rPr>
                        <a:t>(positive)</a:t>
                      </a:r>
                      <a:endParaRPr lang="en-US" sz="1800" kern="100" dirty="0">
                        <a:effectLst/>
                        <a:latin typeface="Times New Roman"/>
                        <a:ea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algn="ctr">
                        <a:lnSpc>
                          <a:spcPts val="1200"/>
                        </a:lnSpc>
                        <a:spcBef>
                          <a:spcPts val="0"/>
                        </a:spcBef>
                        <a:spcAft>
                          <a:spcPts val="0"/>
                        </a:spcAft>
                      </a:pPr>
                      <a:endParaRPr lang="en-US" sz="1200" b="1" i="1" kern="100" dirty="0">
                        <a:solidFill>
                          <a:srgbClr val="FFFFFF"/>
                        </a:solidFill>
                        <a:effectLst/>
                        <a:latin typeface="Arial"/>
                        <a:ea typeface="Calibri"/>
                        <a:cs typeface="Times New Roman"/>
                      </a:endParaRPr>
                    </a:p>
                    <a:p>
                      <a:pPr marL="0" marR="0" algn="ctr">
                        <a:lnSpc>
                          <a:spcPts val="1200"/>
                        </a:lnSpc>
                        <a:spcBef>
                          <a:spcPts val="0"/>
                        </a:spcBef>
                        <a:spcAft>
                          <a:spcPts val="0"/>
                        </a:spcAft>
                      </a:pPr>
                      <a:r>
                        <a:rPr lang="en-US" sz="1200" b="1" i="1" kern="100" dirty="0">
                          <a:solidFill>
                            <a:srgbClr val="FFFFFF"/>
                          </a:solidFill>
                          <a:effectLst/>
                          <a:latin typeface="Arial"/>
                          <a:ea typeface="Calibri"/>
                          <a:cs typeface="Times New Roman"/>
                        </a:rPr>
                        <a:t>Basic</a:t>
                      </a:r>
                      <a:br>
                        <a:rPr lang="en-US" sz="1200" b="1" i="1" kern="100" dirty="0">
                          <a:solidFill>
                            <a:srgbClr val="FFFFFF"/>
                          </a:solidFill>
                          <a:effectLst/>
                          <a:latin typeface="Arial"/>
                          <a:ea typeface="Calibri"/>
                          <a:cs typeface="Times New Roman"/>
                        </a:rPr>
                      </a:br>
                      <a:r>
                        <a:rPr lang="en-US" sz="1100" i="1" kern="100" dirty="0">
                          <a:solidFill>
                            <a:srgbClr val="FFFFFF"/>
                          </a:solidFill>
                          <a:effectLst/>
                          <a:latin typeface="Arial"/>
                          <a:ea typeface="Calibri"/>
                          <a:cs typeface="Times New Roman"/>
                        </a:rPr>
                        <a:t>(negative)</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algn="ctr">
                        <a:lnSpc>
                          <a:spcPts val="1600"/>
                        </a:lnSpc>
                        <a:spcBef>
                          <a:spcPts val="0"/>
                        </a:spcBef>
                        <a:spcAft>
                          <a:spcPts val="0"/>
                        </a:spcAft>
                      </a:pPr>
                      <a:br>
                        <a:rPr lang="en-US" sz="1800" b="1" i="1" kern="100" dirty="0">
                          <a:solidFill>
                            <a:srgbClr val="FFFFFF"/>
                          </a:solidFill>
                          <a:effectLst/>
                          <a:latin typeface="Arial"/>
                          <a:ea typeface="Calibri"/>
                          <a:cs typeface="Times New Roman"/>
                        </a:rPr>
                      </a:br>
                      <a:r>
                        <a:rPr lang="en-US" sz="2400" b="1" i="0" kern="100" dirty="0">
                          <a:solidFill>
                            <a:srgbClr val="C00000"/>
                          </a:solidFill>
                          <a:effectLst/>
                          <a:latin typeface="Aharoni" pitchFamily="2" charset="-79"/>
                          <a:ea typeface="Calibri"/>
                          <a:cs typeface="Aharoni" pitchFamily="2" charset="-79"/>
                        </a:rPr>
                        <a:t>|</a:t>
                      </a:r>
                      <a:r>
                        <a:rPr lang="en-US" sz="1400" b="1" i="0" kern="100" dirty="0">
                          <a:solidFill>
                            <a:srgbClr val="C00000"/>
                          </a:solidFill>
                          <a:effectLst/>
                          <a:latin typeface="Aharoni" pitchFamily="2" charset="-79"/>
                          <a:ea typeface="Calibri"/>
                          <a:cs typeface="Aharoni" pitchFamily="2" charset="-79"/>
                        </a:rPr>
                        <a:t> </a:t>
                      </a:r>
                      <a:r>
                        <a:rPr lang="en-US" sz="1400" b="1" i="1" kern="100" dirty="0">
                          <a:solidFill>
                            <a:srgbClr val="C00000"/>
                          </a:solidFill>
                          <a:effectLst/>
                          <a:latin typeface="Aharoni" pitchFamily="2" charset="-79"/>
                          <a:ea typeface="Calibri"/>
                          <a:cs typeface="Aharoni" pitchFamily="2" charset="-79"/>
                        </a:rPr>
                        <a:t>Total</a:t>
                      </a:r>
                      <a:r>
                        <a:rPr lang="en-US" sz="2400" b="1" i="1" kern="100" dirty="0">
                          <a:solidFill>
                            <a:srgbClr val="C00000"/>
                          </a:solidFill>
                          <a:effectLst/>
                          <a:latin typeface="Aharoni" pitchFamily="2" charset="-79"/>
                          <a:ea typeface="Calibri"/>
                          <a:cs typeface="Aharoni" pitchFamily="2" charset="-79"/>
                        </a:rPr>
                        <a:t> </a:t>
                      </a:r>
                      <a:r>
                        <a:rPr lang="en-US" sz="2400" b="1" i="0" kern="100" dirty="0">
                          <a:solidFill>
                            <a:srgbClr val="C00000"/>
                          </a:solidFill>
                          <a:effectLst/>
                          <a:latin typeface="Aharoni" pitchFamily="2" charset="-79"/>
                          <a:ea typeface="Calibri"/>
                          <a:cs typeface="Aharoni" pitchFamily="2" charset="-79"/>
                        </a:rPr>
                        <a:t>|</a:t>
                      </a:r>
                      <a:endParaRPr lang="en-US" sz="2400" i="0" kern="100" dirty="0">
                        <a:solidFill>
                          <a:srgbClr val="C00000"/>
                        </a:solidFill>
                        <a:effectLst/>
                        <a:latin typeface="Aharoni" pitchFamily="2" charset="-79"/>
                        <a:ea typeface="Calibri"/>
                        <a:cs typeface="Aharoni" pitchFamily="2" charset="-79"/>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marL="0" marR="0" algn="ctr">
                        <a:spcBef>
                          <a:spcPts val="0"/>
                        </a:spcBef>
                        <a:spcAft>
                          <a:spcPts val="0"/>
                        </a:spcAft>
                      </a:pPr>
                      <a:endParaRPr lang="en-US" sz="1200" b="1" i="1" kern="100" dirty="0">
                        <a:effectLst/>
                        <a:latin typeface="Arial"/>
                        <a:ea typeface="Calibri"/>
                        <a:cs typeface="Times New Roman"/>
                      </a:endParaRPr>
                    </a:p>
                    <a:p>
                      <a:pPr marL="0" marR="0" algn="ctr">
                        <a:spcBef>
                          <a:spcPts val="0"/>
                        </a:spcBef>
                        <a:spcAft>
                          <a:spcPts val="0"/>
                        </a:spcAft>
                      </a:pPr>
                      <a:r>
                        <a:rPr lang="en-US" sz="1200" b="1" i="1" kern="100" dirty="0">
                          <a:effectLst/>
                          <a:latin typeface="Arial"/>
                          <a:ea typeface="Calibri"/>
                          <a:cs typeface="Times New Roman"/>
                        </a:rPr>
                        <a:t>Elsewhere</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000"/>
                    </a:solidFill>
                  </a:tcPr>
                </a:tc>
                <a:extLst>
                  <a:ext uri="{0D108BD9-81ED-4DB2-BD59-A6C34878D82A}">
                    <a16:rowId xmlns:a16="http://schemas.microsoft.com/office/drawing/2014/main" val="10001"/>
                  </a:ext>
                </a:extLst>
              </a:tr>
              <a:tr h="362058">
                <a:tc>
                  <a:txBody>
                    <a:bodyPr/>
                    <a:lstStyle/>
                    <a:p>
                      <a:pPr marL="0" marR="0" algn="ctr">
                        <a:spcBef>
                          <a:spcPts val="0"/>
                        </a:spcBef>
                        <a:spcAft>
                          <a:spcPts val="0"/>
                        </a:spcAft>
                      </a:pPr>
                      <a:r>
                        <a:rPr lang="en-US" sz="1800" kern="100" dirty="0">
                          <a:effectLst/>
                          <a:latin typeface="Arial Black"/>
                          <a:ea typeface="Calibri"/>
                        </a:rPr>
                        <a:t> </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100" dirty="0">
                          <a:effectLst/>
                          <a:latin typeface="Arial Black"/>
                          <a:ea typeface="Calibri"/>
                        </a:rPr>
                        <a:t>Total   (n = 573)</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solidFill>
                            <a:schemeClr val="tx1"/>
                          </a:solidFill>
                          <a:effectLst/>
                          <a:latin typeface="Arial Black"/>
                          <a:ea typeface="Calibri"/>
                          <a:cs typeface="+mn-cs"/>
                        </a:rPr>
                        <a:t>10.6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solidFill>
                            <a:schemeClr val="tx1"/>
                          </a:solidFill>
                          <a:effectLst/>
                          <a:latin typeface="Arial Black"/>
                          <a:ea typeface="Calibri"/>
                          <a:cs typeface="+mn-cs"/>
                        </a:rPr>
                        <a:t>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2400" kern="100" dirty="0">
                          <a:solidFill>
                            <a:srgbClr val="C00000"/>
                          </a:solidFill>
                          <a:effectLst/>
                          <a:latin typeface="Arial Black"/>
                          <a:ea typeface="Calibri"/>
                          <a:cs typeface="+mn-cs"/>
                        </a:rPr>
                        <a:t>18.9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solidFill>
                            <a:schemeClr val="tx1"/>
                          </a:solidFill>
                          <a:effectLst/>
                          <a:latin typeface="Arial Black"/>
                          <a:ea typeface="Calibri"/>
                          <a:cs typeface="+mn-cs"/>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2058">
                <a:tc>
                  <a:txBody>
                    <a:bodyPr/>
                    <a:lstStyle/>
                    <a:p>
                      <a:pPr marL="0" marR="0" algn="ctr">
                        <a:spcBef>
                          <a:spcPts val="0"/>
                        </a:spcBef>
                        <a:spcAft>
                          <a:spcPts val="0"/>
                        </a:spcAft>
                      </a:pPr>
                      <a:r>
                        <a:rPr lang="en-US" sz="1800" i="1" kern="100" dirty="0">
                          <a:effectLst/>
                          <a:latin typeface="Arial"/>
                          <a:ea typeface="Calibri"/>
                          <a:cs typeface="Times New Roman"/>
                        </a:rPr>
                        <a:t>EC1</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100" dirty="0">
                          <a:effectLst/>
                          <a:latin typeface="Arial"/>
                          <a:ea typeface="Calibri"/>
                          <a:cs typeface="Times New Roman"/>
                        </a:rPr>
                        <a:t>Oxidoreductases </a:t>
                      </a:r>
                      <a:r>
                        <a:rPr lang="en-US" sz="1400" kern="100" dirty="0">
                          <a:effectLst/>
                          <a:latin typeface="Arial"/>
                          <a:ea typeface="Calibri"/>
                          <a:cs typeface="Times New Roman"/>
                        </a:rPr>
                        <a:t>(n = 98)</a:t>
                      </a:r>
                      <a:endParaRPr lang="en-US" sz="18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7.5</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2058">
                <a:tc>
                  <a:txBody>
                    <a:bodyPr/>
                    <a:lstStyle/>
                    <a:p>
                      <a:pPr marL="0" marR="0" algn="ctr">
                        <a:spcBef>
                          <a:spcPts val="0"/>
                        </a:spcBef>
                        <a:spcAft>
                          <a:spcPts val="0"/>
                        </a:spcAft>
                      </a:pPr>
                      <a:r>
                        <a:rPr lang="en-US" sz="1800" i="1" kern="100" dirty="0">
                          <a:effectLst/>
                          <a:latin typeface="Arial"/>
                          <a:ea typeface="Calibri"/>
                          <a:cs typeface="Times New Roman"/>
                        </a:rPr>
                        <a:t>EC2</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Transferases </a:t>
                      </a:r>
                      <a:r>
                        <a:rPr lang="en-US" sz="1400" kern="100" dirty="0">
                          <a:solidFill>
                            <a:schemeClr val="tx1"/>
                          </a:solidFill>
                          <a:effectLst/>
                          <a:latin typeface="Arial"/>
                          <a:ea typeface="Calibri"/>
                          <a:cs typeface="Times New Roman"/>
                        </a:rPr>
                        <a:t>(n = 126)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9.5</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2058">
                <a:tc>
                  <a:txBody>
                    <a:bodyPr/>
                    <a:lstStyle/>
                    <a:p>
                      <a:pPr marL="0" marR="0" algn="ctr">
                        <a:spcBef>
                          <a:spcPts val="0"/>
                        </a:spcBef>
                        <a:spcAft>
                          <a:spcPts val="0"/>
                        </a:spcAft>
                      </a:pPr>
                      <a:r>
                        <a:rPr lang="en-US" sz="1800" i="1" kern="100" dirty="0">
                          <a:effectLst/>
                          <a:latin typeface="Arial"/>
                          <a:ea typeface="Calibri"/>
                          <a:cs typeface="Times New Roman"/>
                        </a:rPr>
                        <a:t>EC3</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Hydrolases </a:t>
                      </a:r>
                      <a:r>
                        <a:rPr lang="en-US" sz="1400" kern="100" dirty="0">
                          <a:solidFill>
                            <a:schemeClr val="tx1"/>
                          </a:solidFill>
                          <a:effectLst/>
                          <a:latin typeface="Arial"/>
                          <a:ea typeface="Calibri"/>
                          <a:cs typeface="Times New Roman"/>
                        </a:rPr>
                        <a:t>(n = 214)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12.1</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10.7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2058">
                <a:tc>
                  <a:txBody>
                    <a:bodyPr/>
                    <a:lstStyle/>
                    <a:p>
                      <a:pPr marL="0" marR="0" algn="ctr">
                        <a:spcBef>
                          <a:spcPts val="0"/>
                        </a:spcBef>
                        <a:spcAft>
                          <a:spcPts val="0"/>
                        </a:spcAft>
                      </a:pPr>
                      <a:r>
                        <a:rPr lang="en-US" sz="1800" i="1" kern="100" dirty="0">
                          <a:effectLst/>
                          <a:latin typeface="Arial"/>
                          <a:ea typeface="Calibri"/>
                          <a:cs typeface="Times New Roman"/>
                        </a:rPr>
                        <a:t>EC4</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Lyases </a:t>
                      </a:r>
                      <a:r>
                        <a:rPr lang="en-US" sz="1400" kern="100" dirty="0">
                          <a:solidFill>
                            <a:schemeClr val="tx1"/>
                          </a:solidFill>
                          <a:effectLst/>
                          <a:latin typeface="Arial"/>
                          <a:ea typeface="Calibri"/>
                          <a:cs typeface="Times New Roman"/>
                        </a:rPr>
                        <a:t>(n = 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11.2</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2058">
                <a:tc>
                  <a:txBody>
                    <a:bodyPr/>
                    <a:lstStyle/>
                    <a:p>
                      <a:pPr marL="0" marR="0" algn="ctr">
                        <a:spcBef>
                          <a:spcPts val="0"/>
                        </a:spcBef>
                        <a:spcAft>
                          <a:spcPts val="0"/>
                        </a:spcAft>
                      </a:pPr>
                      <a:r>
                        <a:rPr lang="en-US" sz="1800" i="1" kern="100">
                          <a:effectLst/>
                          <a:latin typeface="Arial"/>
                          <a:ea typeface="Calibri"/>
                          <a:cs typeface="Times New Roman"/>
                        </a:rPr>
                        <a:t>EC5</a:t>
                      </a:r>
                      <a:endParaRPr lang="en-US" sz="1800" i="1" kern="10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Isomerases </a:t>
                      </a:r>
                      <a:r>
                        <a:rPr lang="en-US" sz="1400" kern="100" dirty="0">
                          <a:solidFill>
                            <a:schemeClr val="tx1"/>
                          </a:solidFill>
                          <a:effectLst/>
                          <a:latin typeface="Arial"/>
                          <a:ea typeface="Calibri"/>
                          <a:cs typeface="Times New Roman"/>
                        </a:rPr>
                        <a:t>(n = 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12.6</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2058">
                <a:tc>
                  <a:txBody>
                    <a:bodyPr/>
                    <a:lstStyle/>
                    <a:p>
                      <a:pPr marL="0" marR="0" algn="ctr">
                        <a:spcBef>
                          <a:spcPts val="0"/>
                        </a:spcBef>
                        <a:spcAft>
                          <a:spcPts val="0"/>
                        </a:spcAft>
                      </a:pPr>
                      <a:r>
                        <a:rPr lang="en-US" sz="1800" i="1" kern="100" dirty="0">
                          <a:effectLst/>
                          <a:latin typeface="Arial"/>
                          <a:ea typeface="Calibri"/>
                          <a:cs typeface="Times New Roman"/>
                        </a:rPr>
                        <a:t>EC6</a:t>
                      </a:r>
                      <a:endParaRPr lang="en-US" sz="1800" i="1"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800" kern="100" dirty="0">
                          <a:effectLst/>
                          <a:latin typeface="Arial"/>
                          <a:ea typeface="Calibri"/>
                          <a:cs typeface="Times New Roman"/>
                        </a:rPr>
                        <a:t>Ligases </a:t>
                      </a:r>
                      <a:r>
                        <a:rPr lang="en-US" sz="1400" kern="100" dirty="0">
                          <a:solidFill>
                            <a:schemeClr val="tx1"/>
                          </a:solidFill>
                          <a:effectLst/>
                          <a:latin typeface="Arial"/>
                          <a:ea typeface="Calibri"/>
                          <a:cs typeface="Times New Roman"/>
                        </a:rPr>
                        <a:t>(n = 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kern="100" dirty="0">
                          <a:effectLst/>
                          <a:latin typeface="Arial"/>
                          <a:ea typeface="Calibri"/>
                          <a:cs typeface="Times New Roman"/>
                        </a:rPr>
                        <a:t>9.7</a:t>
                      </a:r>
                      <a:endParaRPr lang="en-US" sz="2400" kern="100" dirty="0">
                        <a:effectLst/>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8.3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18.0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latinLnBrk="0" hangingPunct="1">
                        <a:spcBef>
                          <a:spcPts val="0"/>
                        </a:spcBef>
                        <a:spcAft>
                          <a:spcPts val="0"/>
                        </a:spcAft>
                      </a:pPr>
                      <a:r>
                        <a:rPr lang="en-US" sz="1600" kern="100" dirty="0">
                          <a:solidFill>
                            <a:schemeClr val="tx1"/>
                          </a:solidFill>
                          <a:effectLst/>
                          <a:latin typeface="Arial"/>
                          <a:ea typeface="Calibri"/>
                          <a:cs typeface="Times New Roman"/>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Title 1"/>
          <p:cNvSpPr>
            <a:spLocks noGrp="1"/>
          </p:cNvSpPr>
          <p:nvPr>
            <p:ph type="ctrTitle"/>
          </p:nvPr>
        </p:nvSpPr>
        <p:spPr>
          <a:xfrm>
            <a:off x="726948" y="178301"/>
            <a:ext cx="11183112" cy="1431161"/>
          </a:xfrm>
        </p:spPr>
        <p:txBody>
          <a:bodyPr>
            <a:spAutoFit/>
          </a:bodyPr>
          <a:lstStyle/>
          <a:p>
            <a:r>
              <a:rPr lang="en-US" b="1" dirty="0"/>
              <a:t>Crowded Active Sites are 18.9 M </a:t>
            </a:r>
            <a:br>
              <a:rPr lang="en-US" b="1" dirty="0"/>
            </a:br>
            <a:r>
              <a:rPr lang="en-US" sz="2700" i="1" dirty="0"/>
              <a:t>acid and base groups in 573 enzymes</a:t>
            </a:r>
            <a:br>
              <a:rPr lang="en-US" sz="2700" i="1" dirty="0"/>
            </a:br>
            <a:r>
              <a:rPr lang="en-US" sz="1600" i="1" dirty="0"/>
              <a:t>assuming all are ionized fully</a:t>
            </a:r>
            <a:endParaRPr lang="en-US" sz="2700" i="1" dirty="0"/>
          </a:p>
        </p:txBody>
      </p:sp>
      <p:sp>
        <p:nvSpPr>
          <p:cNvPr id="6" name="TextBox 6"/>
          <p:cNvSpPr txBox="1">
            <a:spLocks noChangeArrowheads="1"/>
          </p:cNvSpPr>
          <p:nvPr>
            <p:custDataLst>
              <p:tags r:id="rId1"/>
            </p:custDataLst>
          </p:nvPr>
        </p:nvSpPr>
        <p:spPr bwMode="auto">
          <a:xfrm>
            <a:off x="2302382" y="5974451"/>
            <a:ext cx="8296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n-US" altLang="ko-KR" i="1" dirty="0">
                <a:solidFill>
                  <a:srgbClr val="000000"/>
                </a:solidFill>
                <a:ea typeface="Gulim" pitchFamily="34" charset="-127"/>
              </a:rPr>
              <a:t>Jimenez-Morales,</a:t>
            </a:r>
            <a:r>
              <a:rPr lang="en-US" altLang="ko-KR" i="1" dirty="0">
                <a:solidFill>
                  <a:srgbClr val="BFBFBF"/>
                </a:solidFill>
                <a:ea typeface="Gulim" pitchFamily="34" charset="-127"/>
              </a:rPr>
              <a:t> </a:t>
            </a:r>
            <a:r>
              <a:rPr lang="en-US" altLang="ko-KR" b="1" i="1" dirty="0">
                <a:solidFill>
                  <a:srgbClr val="000000"/>
                </a:solidFill>
                <a:latin typeface="Arial Black" panose="020B0A04020102020204" pitchFamily="34" charset="0"/>
                <a:ea typeface="Gulim" pitchFamily="34" charset="-127"/>
              </a:rPr>
              <a:t>Liang</a:t>
            </a:r>
            <a:r>
              <a:rPr lang="en-US" altLang="ko-KR" i="1" dirty="0">
                <a:solidFill>
                  <a:srgbClr val="000000"/>
                </a:solidFill>
                <a:ea typeface="Gulim" pitchFamily="34" charset="-127"/>
              </a:rPr>
              <a:t>, Eisenberg  </a:t>
            </a:r>
            <a:br>
              <a:rPr lang="en-US" altLang="ko-KR" i="1" dirty="0">
                <a:solidFill>
                  <a:srgbClr val="000000"/>
                </a:solidFill>
                <a:ea typeface="Gulim" pitchFamily="34" charset="-127"/>
              </a:rPr>
            </a:br>
            <a:r>
              <a:rPr lang="en-US" sz="1200" dirty="0">
                <a:latin typeface="Segoe UI" panose="020B0502040204020203" pitchFamily="34" charset="0"/>
              </a:rPr>
              <a:t>European Biophysics Journal 2012 41 449-460.</a:t>
            </a:r>
            <a:endParaRPr lang="en-US" dirty="0">
              <a:solidFill>
                <a:srgbClr val="000000"/>
              </a:solidFill>
            </a:endParaRPr>
          </a:p>
        </p:txBody>
      </p:sp>
    </p:spTree>
    <p:extLst>
      <p:ext uri="{BB962C8B-B14F-4D97-AF65-F5344CB8AC3E}">
        <p14:creationId xmlns:p14="http://schemas.microsoft.com/office/powerpoint/2010/main" val="27634252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1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1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1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1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2.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2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2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2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2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2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2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2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2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2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2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3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3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39.xml><?xml version="1.0" encoding="utf-8"?>
<p:tagLst xmlns:a="http://schemas.openxmlformats.org/drawingml/2006/main" xmlns:r="http://schemas.openxmlformats.org/officeDocument/2006/relationships" xmlns:p="http://schemas.openxmlformats.org/presentationml/2006/main">
  <p:tag name="DVSHAPEID" val="yS1rG3Eel2jiLTMhz2oVHN"/>
</p:tagLst>
</file>

<file path=ppt/tags/tag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40.xml><?xml version="1.0" encoding="utf-8"?>
<p:tagLst xmlns:a="http://schemas.openxmlformats.org/drawingml/2006/main" xmlns:r="http://schemas.openxmlformats.org/officeDocument/2006/relationships" xmlns:p="http://schemas.openxmlformats.org/presentationml/2006/main">
  <p:tag name="DVSHAPEID" val="8QgEoMpHKVlPBDinAlVEog"/>
</p:tagLst>
</file>

<file path=ppt/tags/tag41.xml><?xml version="1.0" encoding="utf-8"?>
<p:tagLst xmlns:a="http://schemas.openxmlformats.org/drawingml/2006/main" xmlns:r="http://schemas.openxmlformats.org/officeDocument/2006/relationships" xmlns:p="http://schemas.openxmlformats.org/presentationml/2006/main">
  <p:tag name="DVSHAPEID" val="M6qd61NQlWuLJab2FSODho"/>
</p:tagLst>
</file>

<file path=ppt/tags/tag42.xml><?xml version="1.0" encoding="utf-8"?>
<p:tagLst xmlns:a="http://schemas.openxmlformats.org/drawingml/2006/main" xmlns:r="http://schemas.openxmlformats.org/officeDocument/2006/relationships" xmlns:p="http://schemas.openxmlformats.org/presentationml/2006/main">
  <p:tag name="DVSHAPEID" val="ACTtIbzuW0fI0p16fu3pQv"/>
</p:tagLst>
</file>

<file path=ppt/tags/tag43.xml><?xml version="1.0" encoding="utf-8"?>
<p:tagLst xmlns:a="http://schemas.openxmlformats.org/drawingml/2006/main" xmlns:r="http://schemas.openxmlformats.org/officeDocument/2006/relationships" xmlns:p="http://schemas.openxmlformats.org/presentationml/2006/main">
  <p:tag name="DVSHAPEID" val="4HZdPRb95NCe6nPMZaK2ls"/>
</p:tagLst>
</file>

<file path=ppt/tags/tag44.xml><?xml version="1.0" encoding="utf-8"?>
<p:tagLst xmlns:a="http://schemas.openxmlformats.org/drawingml/2006/main" xmlns:r="http://schemas.openxmlformats.org/officeDocument/2006/relationships" xmlns:p="http://schemas.openxmlformats.org/presentationml/2006/main">
  <p:tag name="DVSHAPEID" val="DK1B8CXmlCM4yctulHiMUr"/>
</p:tagLst>
</file>

<file path=ppt/tags/tag45.xml><?xml version="1.0" encoding="utf-8"?>
<p:tagLst xmlns:a="http://schemas.openxmlformats.org/drawingml/2006/main" xmlns:r="http://schemas.openxmlformats.org/officeDocument/2006/relationships" xmlns:p="http://schemas.openxmlformats.org/presentationml/2006/main">
  <p:tag name="DVSECTIONID" val="q6ll8ZBOG4BTN07VPb8rNy"/>
</p:tagLst>
</file>

<file path=ppt/tags/tag46.xml><?xml version="1.0" encoding="utf-8"?>
<p:tagLst xmlns:a="http://schemas.openxmlformats.org/drawingml/2006/main" xmlns:r="http://schemas.openxmlformats.org/officeDocument/2006/relationships" xmlns:p="http://schemas.openxmlformats.org/presentationml/2006/main">
  <p:tag name="DVSHAPEID" val="ceoFQ9EfwRol2tRdBEG1om"/>
</p:tagLst>
</file>

<file path=ppt/tags/tag47.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48.xml><?xml version="1.0" encoding="utf-8"?>
<p:tagLst xmlns:a="http://schemas.openxmlformats.org/drawingml/2006/main" xmlns:r="http://schemas.openxmlformats.org/officeDocument/2006/relationships" xmlns:p="http://schemas.openxmlformats.org/presentationml/2006/main">
  <p:tag name="DVSHAPEID" val="eawxmeZtwxeyeFrJ8bJW1U"/>
</p:tagLst>
</file>

<file path=ppt/tags/tag49.xml><?xml version="1.0" encoding="utf-8"?>
<p:tagLst xmlns:a="http://schemas.openxmlformats.org/drawingml/2006/main" xmlns:r="http://schemas.openxmlformats.org/officeDocument/2006/relationships" xmlns:p="http://schemas.openxmlformats.org/presentationml/2006/main">
  <p:tag name="DVSHAPEID" val="y5avkVQY8bBjYh9GnQPh1n"/>
</p:tagLst>
</file>

<file path=ppt/tags/tag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0.xml><?xml version="1.0" encoding="utf-8"?>
<p:tagLst xmlns:a="http://schemas.openxmlformats.org/drawingml/2006/main" xmlns:r="http://schemas.openxmlformats.org/officeDocument/2006/relationships" xmlns:p="http://schemas.openxmlformats.org/presentationml/2006/main">
  <p:tag name="DVSHAPEID" val="KIvz3UgQb7laVhSm3Vo3VB"/>
</p:tagLst>
</file>

<file path=ppt/tags/tag51.xml><?xml version="1.0" encoding="utf-8"?>
<p:tagLst xmlns:a="http://schemas.openxmlformats.org/drawingml/2006/main" xmlns:r="http://schemas.openxmlformats.org/officeDocument/2006/relationships" xmlns:p="http://schemas.openxmlformats.org/presentationml/2006/main">
  <p:tag name="DVSHAPEID" val="v09YUK4JevNoC5tXzyrnkZ"/>
</p:tagLst>
</file>

<file path=ppt/tags/tag52.xml><?xml version="1.0" encoding="utf-8"?>
<p:tagLst xmlns:a="http://schemas.openxmlformats.org/drawingml/2006/main" xmlns:r="http://schemas.openxmlformats.org/officeDocument/2006/relationships" xmlns:p="http://schemas.openxmlformats.org/presentationml/2006/main">
  <p:tag name="DVSHAPEID" val="CZY5jEVAAJ9D0m4tyVpprN"/>
</p:tagLst>
</file>

<file path=ppt/tags/tag53.xml><?xml version="1.0" encoding="utf-8"?>
<p:tagLst xmlns:a="http://schemas.openxmlformats.org/drawingml/2006/main" xmlns:r="http://schemas.openxmlformats.org/officeDocument/2006/relationships" xmlns:p="http://schemas.openxmlformats.org/presentationml/2006/main">
  <p:tag name="DVSHAPEID" val="N8AQb217RtEV8UsiRFOpOp"/>
</p:tagLst>
</file>

<file path=ppt/tags/tag54.xml><?xml version="1.0" encoding="utf-8"?>
<p:tagLst xmlns:a="http://schemas.openxmlformats.org/drawingml/2006/main" xmlns:r="http://schemas.openxmlformats.org/officeDocument/2006/relationships" xmlns:p="http://schemas.openxmlformats.org/presentationml/2006/main">
  <p:tag name="DVSECTIONID" val="Xh2zL647FfLWB9G7ixeHjs"/>
</p:tagLst>
</file>

<file path=ppt/tags/tag55.xml><?xml version="1.0" encoding="utf-8"?>
<p:tagLst xmlns:a="http://schemas.openxmlformats.org/drawingml/2006/main" xmlns:r="http://schemas.openxmlformats.org/officeDocument/2006/relationships" xmlns:p="http://schemas.openxmlformats.org/presentationml/2006/main">
  <p:tag name="DVSHAPEID" val="d7rzrPGtPbeJ46EQ63bvq9"/>
</p:tagLst>
</file>

<file path=ppt/tags/tag56.xml><?xml version="1.0" encoding="utf-8"?>
<p:tagLst xmlns:a="http://schemas.openxmlformats.org/drawingml/2006/main" xmlns:r="http://schemas.openxmlformats.org/officeDocument/2006/relationships" xmlns:p="http://schemas.openxmlformats.org/presentationml/2006/main">
  <p:tag name="DVSHAPEID" val="OgMNk8nCLpb43Rl37lGRkG"/>
</p:tagLst>
</file>

<file path=ppt/tags/tag57.xml><?xml version="1.0" encoding="utf-8"?>
<p:tagLst xmlns:a="http://schemas.openxmlformats.org/drawingml/2006/main" xmlns:r="http://schemas.openxmlformats.org/officeDocument/2006/relationships" xmlns:p="http://schemas.openxmlformats.org/presentationml/2006/main">
  <p:tag name="DVSHAPEID" val="JC1ZiHiMqxH30RTZZtFWUB"/>
</p:tagLst>
</file>

<file path=ppt/tags/tag58.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59.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60.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61.xml><?xml version="1.0" encoding="utf-8"?>
<p:tagLst xmlns:a="http://schemas.openxmlformats.org/drawingml/2006/main" xmlns:r="http://schemas.openxmlformats.org/officeDocument/2006/relationships" xmlns:p="http://schemas.openxmlformats.org/presentationml/2006/main">
  <p:tag name="DVSHAPEID" val="WseVoPiAErIwTRaZeHh6Kk"/>
</p:tagLst>
</file>

<file path=ppt/tags/tag62.xml><?xml version="1.0" encoding="utf-8"?>
<p:tagLst xmlns:a="http://schemas.openxmlformats.org/drawingml/2006/main" xmlns:r="http://schemas.openxmlformats.org/officeDocument/2006/relationships" xmlns:p="http://schemas.openxmlformats.org/presentationml/2006/main">
  <p:tag name="DVSECTIONID" val="5oGDyzr9u1wYhS8uvPA7vS"/>
</p:tagLst>
</file>

<file path=ppt/tags/tag63.xml><?xml version="1.0" encoding="utf-8"?>
<p:tagLst xmlns:a="http://schemas.openxmlformats.org/drawingml/2006/main" xmlns:r="http://schemas.openxmlformats.org/officeDocument/2006/relationships" xmlns:p="http://schemas.openxmlformats.org/presentationml/2006/main">
  <p:tag name="DVSHAPEID" val="kxKTJLEgCRxwn9ZPqqNDV4"/>
</p:tagLst>
</file>

<file path=ppt/tags/tag64.xml><?xml version="1.0" encoding="utf-8"?>
<p:tagLst xmlns:a="http://schemas.openxmlformats.org/drawingml/2006/main" xmlns:r="http://schemas.openxmlformats.org/officeDocument/2006/relationships" xmlns:p="http://schemas.openxmlformats.org/presentationml/2006/main">
  <p:tag name="DVSHAPEID" val="eZ47S5ZwXUyPFrkqUaVj6i"/>
</p:tagLst>
</file>

<file path=ppt/tags/tag65.xml><?xml version="1.0" encoding="utf-8"?>
<p:tagLst xmlns:a="http://schemas.openxmlformats.org/drawingml/2006/main" xmlns:r="http://schemas.openxmlformats.org/officeDocument/2006/relationships" xmlns:p="http://schemas.openxmlformats.org/presentationml/2006/main">
  <p:tag name="DVSHAPEID" val="5tZVtJuZBNSgjLOCTyh6UC"/>
</p:tagLst>
</file>

<file path=ppt/tags/tag66.xml><?xml version="1.0" encoding="utf-8"?>
<p:tagLst xmlns:a="http://schemas.openxmlformats.org/drawingml/2006/main" xmlns:r="http://schemas.openxmlformats.org/officeDocument/2006/relationships" xmlns:p="http://schemas.openxmlformats.org/presentationml/2006/main">
  <p:tag name="DVSHAPEID" val="Yytyu0vDHBXWTB7WBg1XjK"/>
</p:tagLst>
</file>

<file path=ppt/tags/tag67.xml><?xml version="1.0" encoding="utf-8"?>
<p:tagLst xmlns:a="http://schemas.openxmlformats.org/drawingml/2006/main" xmlns:r="http://schemas.openxmlformats.org/officeDocument/2006/relationships" xmlns:p="http://schemas.openxmlformats.org/presentationml/2006/main">
  <p:tag name="DVSHAPEID" val="Xp8zBigm20ntvrrVeuuY5g"/>
</p:tagLst>
</file>

<file path=ppt/tags/tag68.xml><?xml version="1.0" encoding="utf-8"?>
<p:tagLst xmlns:a="http://schemas.openxmlformats.org/drawingml/2006/main" xmlns:r="http://schemas.openxmlformats.org/officeDocument/2006/relationships" xmlns:p="http://schemas.openxmlformats.org/presentationml/2006/main">
  <p:tag name="DVSHAPEID" val="imRduWX04WjdA4pVocmkzX"/>
</p:tagLst>
</file>

<file path=ppt/tags/tag69.xml><?xml version="1.0" encoding="utf-8"?>
<p:tagLst xmlns:a="http://schemas.openxmlformats.org/drawingml/2006/main" xmlns:r="http://schemas.openxmlformats.org/officeDocument/2006/relationships" xmlns:p="http://schemas.openxmlformats.org/presentationml/2006/main">
  <p:tag name="DVSHAPEID" val="yq5GuG1wtkFH7LInOjp1Wq"/>
</p:tagLst>
</file>

<file path=ppt/tags/tag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70.xml><?xml version="1.0" encoding="utf-8"?>
<p:tagLst xmlns:a="http://schemas.openxmlformats.org/drawingml/2006/main" xmlns:r="http://schemas.openxmlformats.org/officeDocument/2006/relationships" xmlns:p="http://schemas.openxmlformats.org/presentationml/2006/main">
  <p:tag name="DVSECTIONID" val="3BlQ5o4SLw7S0WEvr2mwAA"/>
</p:tagLst>
</file>

<file path=ppt/tags/tag71.xml><?xml version="1.0" encoding="utf-8"?>
<p:tagLst xmlns:a="http://schemas.openxmlformats.org/drawingml/2006/main" xmlns:r="http://schemas.openxmlformats.org/officeDocument/2006/relationships" xmlns:p="http://schemas.openxmlformats.org/presentationml/2006/main">
  <p:tag name="DVSHAPEID" val="yTXEd1o3Vy17gNQ7aIqbJU"/>
</p:tagLst>
</file>

<file path=ppt/tags/tag72.xml><?xml version="1.0" encoding="utf-8"?>
<p:tagLst xmlns:a="http://schemas.openxmlformats.org/drawingml/2006/main" xmlns:r="http://schemas.openxmlformats.org/officeDocument/2006/relationships" xmlns:p="http://schemas.openxmlformats.org/presentationml/2006/main">
  <p:tag name="DVSHAPEID" val="0MXgf0S82oXaKXpR64TyP8"/>
</p:tagLst>
</file>

<file path=ppt/tags/tag73.xml><?xml version="1.0" encoding="utf-8"?>
<p:tagLst xmlns:a="http://schemas.openxmlformats.org/drawingml/2006/main" xmlns:r="http://schemas.openxmlformats.org/officeDocument/2006/relationships" xmlns:p="http://schemas.openxmlformats.org/presentationml/2006/main">
  <p:tag name="DVSHAPEID" val="iGakWk6h6hfESaGWLnaMwD"/>
</p:tagLst>
</file>

<file path=ppt/tags/tag74.xml><?xml version="1.0" encoding="utf-8"?>
<p:tagLst xmlns:a="http://schemas.openxmlformats.org/drawingml/2006/main" xmlns:r="http://schemas.openxmlformats.org/officeDocument/2006/relationships" xmlns:p="http://schemas.openxmlformats.org/presentationml/2006/main">
  <p:tag name="DVSHAPEID" val="a52THiBmib4Stg5U4x2KhF"/>
</p:tagLst>
</file>

<file path=ppt/tags/tag75.xml><?xml version="1.0" encoding="utf-8"?>
<p:tagLst xmlns:a="http://schemas.openxmlformats.org/drawingml/2006/main" xmlns:r="http://schemas.openxmlformats.org/officeDocument/2006/relationships" xmlns:p="http://schemas.openxmlformats.org/presentationml/2006/main">
  <p:tag name="DVSHAPEID" val="V64faaivn3CFw5h3CNFKZ3"/>
</p:tagLst>
</file>

<file path=ppt/tags/tag76.xml><?xml version="1.0" encoding="utf-8"?>
<p:tagLst xmlns:a="http://schemas.openxmlformats.org/drawingml/2006/main" xmlns:r="http://schemas.openxmlformats.org/officeDocument/2006/relationships" xmlns:p="http://schemas.openxmlformats.org/presentationml/2006/main">
  <p:tag name="DVSHAPEID" val="z0GqQRjDJLlu9WPs8r3MO0"/>
</p:tagLst>
</file>

<file path=ppt/tags/tag77.xml><?xml version="1.0" encoding="utf-8"?>
<p:tagLst xmlns:a="http://schemas.openxmlformats.org/drawingml/2006/main" xmlns:r="http://schemas.openxmlformats.org/officeDocument/2006/relationships" xmlns:p="http://schemas.openxmlformats.org/presentationml/2006/main">
  <p:tag name="DVSHAPEID" val="fNJ0C0Vf5xGRw3yKjrcKkR"/>
</p:tagLst>
</file>

<file path=ppt/tags/tag78.xml><?xml version="1.0" encoding="utf-8"?>
<p:tagLst xmlns:a="http://schemas.openxmlformats.org/drawingml/2006/main" xmlns:r="http://schemas.openxmlformats.org/officeDocument/2006/relationships" xmlns:p="http://schemas.openxmlformats.org/presentationml/2006/main">
  <p:tag name="DVSHAPEID" val="k2VleaEeGcfzLTGQeiHtFN"/>
</p:tagLst>
</file>

<file path=ppt/tags/tag79.xml><?xml version="1.0" encoding="utf-8"?>
<p:tagLst xmlns:a="http://schemas.openxmlformats.org/drawingml/2006/main" xmlns:r="http://schemas.openxmlformats.org/officeDocument/2006/relationships" xmlns:p="http://schemas.openxmlformats.org/presentationml/2006/main">
  <p:tag name="DVSHAPEID" val="OhqMTn7CA3GosH4hMKAQRt"/>
</p:tagLst>
</file>

<file path=ppt/tags/tag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0.xml><?xml version="1.0" encoding="utf-8"?>
<p:tagLst xmlns:a="http://schemas.openxmlformats.org/drawingml/2006/main" xmlns:r="http://schemas.openxmlformats.org/officeDocument/2006/relationships" xmlns:p="http://schemas.openxmlformats.org/presentationml/2006/main">
  <p:tag name="DVSHAPEID" val="BXhF3tcT2QbxdDUsgg63Cc"/>
</p:tagLst>
</file>

<file path=ppt/tags/tag81.xml><?xml version="1.0" encoding="utf-8"?>
<p:tagLst xmlns:a="http://schemas.openxmlformats.org/drawingml/2006/main" xmlns:r="http://schemas.openxmlformats.org/officeDocument/2006/relationships" xmlns:p="http://schemas.openxmlformats.org/presentationml/2006/main">
  <p:tag name="DVSHAPEID" val="SmqYLWwWTOVkGtuekEpH1P"/>
</p:tagLst>
</file>

<file path=ppt/tags/tag82.xml><?xml version="1.0" encoding="utf-8"?>
<p:tagLst xmlns:a="http://schemas.openxmlformats.org/drawingml/2006/main" xmlns:r="http://schemas.openxmlformats.org/officeDocument/2006/relationships" xmlns:p="http://schemas.openxmlformats.org/presentationml/2006/main">
  <p:tag name="DVSHAPEID" val="dVtqnjujKORp4Ve4Hfm5Xm"/>
</p:tagLst>
</file>

<file path=ppt/tags/tag83.xml><?xml version="1.0" encoding="utf-8"?>
<p:tagLst xmlns:a="http://schemas.openxmlformats.org/drawingml/2006/main" xmlns:r="http://schemas.openxmlformats.org/officeDocument/2006/relationships" xmlns:p="http://schemas.openxmlformats.org/presentationml/2006/main">
  <p:tag name="DVSHAPEID" val="BTXrY2WsDUa29uvkzcsz47"/>
</p:tagLst>
</file>

<file path=ppt/tags/tag84.xml><?xml version="1.0" encoding="utf-8"?>
<p:tagLst xmlns:a="http://schemas.openxmlformats.org/drawingml/2006/main" xmlns:r="http://schemas.openxmlformats.org/officeDocument/2006/relationships" xmlns:p="http://schemas.openxmlformats.org/presentationml/2006/main">
  <p:tag name="DVSHAPEID" val="sgoyZfW9kVSQjAtVlsnhaW"/>
</p:tagLst>
</file>

<file path=ppt/tags/tag85.xml><?xml version="1.0" encoding="utf-8"?>
<p:tagLst xmlns:a="http://schemas.openxmlformats.org/drawingml/2006/main" xmlns:r="http://schemas.openxmlformats.org/officeDocument/2006/relationships" xmlns:p="http://schemas.openxmlformats.org/presentationml/2006/main">
  <p:tag name="DVSHAPEID" val="f2LKzmG9DohuqH3p2HvtAe"/>
</p:tagLst>
</file>

<file path=ppt/tags/tag86.xml><?xml version="1.0" encoding="utf-8"?>
<p:tagLst xmlns:a="http://schemas.openxmlformats.org/drawingml/2006/main" xmlns:r="http://schemas.openxmlformats.org/officeDocument/2006/relationships" xmlns:p="http://schemas.openxmlformats.org/presentationml/2006/main">
  <p:tag name="DVSHAPEID" val="aibURDRZcNWw1mMfFztbiu"/>
</p:tagLst>
</file>

<file path=ppt/tags/tag87.xml><?xml version="1.0" encoding="utf-8"?>
<p:tagLst xmlns:a="http://schemas.openxmlformats.org/drawingml/2006/main" xmlns:r="http://schemas.openxmlformats.org/officeDocument/2006/relationships" xmlns:p="http://schemas.openxmlformats.org/presentationml/2006/main">
  <p:tag name="DVSHAPEID" val="zO9LSWpFLGm0RtyEv2iDbu"/>
</p:tagLst>
</file>

<file path=ppt/tags/tag88.xml><?xml version="1.0" encoding="utf-8"?>
<p:tagLst xmlns:a="http://schemas.openxmlformats.org/drawingml/2006/main" xmlns:r="http://schemas.openxmlformats.org/officeDocument/2006/relationships" xmlns:p="http://schemas.openxmlformats.org/presentationml/2006/main">
  <p:tag name="DVSECTIONID" val="Xh2zL647FfLWB9G7ixeHjs"/>
</p:tagLst>
</file>

<file path=ppt/tags/tag89.xml><?xml version="1.0" encoding="utf-8"?>
<p:tagLst xmlns:a="http://schemas.openxmlformats.org/drawingml/2006/main" xmlns:r="http://schemas.openxmlformats.org/officeDocument/2006/relationships" xmlns:p="http://schemas.openxmlformats.org/presentationml/2006/main">
  <p:tag name="DVSHAPEID" val="d7rzrPGtPbeJ46EQ63bvq9"/>
</p:tagLst>
</file>

<file path=ppt/tags/tag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90.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91.xml><?xml version="1.0" encoding="utf-8"?>
<p:tagLst xmlns:a="http://schemas.openxmlformats.org/drawingml/2006/main" xmlns:r="http://schemas.openxmlformats.org/officeDocument/2006/relationships" xmlns:p="http://schemas.openxmlformats.org/presentationml/2006/main">
  <p:tag name="DVSECTIONID" val="nPJfNkFiRF2cl5hHt35BfZ"/>
</p:tagLst>
</file>

<file path=ppt/tags/tag92.xml><?xml version="1.0" encoding="utf-8"?>
<p:tagLst xmlns:a="http://schemas.openxmlformats.org/drawingml/2006/main" xmlns:r="http://schemas.openxmlformats.org/officeDocument/2006/relationships" xmlns:p="http://schemas.openxmlformats.org/presentationml/2006/main">
  <p:tag name="DVSHAPEID" val="xUGGCM1W0oWFImL6LUAw1g"/>
</p:tagLst>
</file>

<file path=ppt/tags/tag93.xml><?xml version="1.0" encoding="utf-8"?>
<p:tagLst xmlns:a="http://schemas.openxmlformats.org/drawingml/2006/main" xmlns:r="http://schemas.openxmlformats.org/officeDocument/2006/relationships" xmlns:p="http://schemas.openxmlformats.org/presentationml/2006/main">
  <p:tag name="DVSHAPEID" val="90ujH14rSFi5he5ckDEPGX"/>
</p:tagLst>
</file>

<file path=ppt/tags/tag94.xml><?xml version="1.0" encoding="utf-8"?>
<p:tagLst xmlns:a="http://schemas.openxmlformats.org/drawingml/2006/main" xmlns:r="http://schemas.openxmlformats.org/officeDocument/2006/relationships" xmlns:p="http://schemas.openxmlformats.org/presentationml/2006/main">
  <p:tag name="DVSHAPEID" val="4bKbSohn3FshLFbj50Rywg"/>
</p:tagLst>
</file>

<file path=ppt/tags/tag95.xml><?xml version="1.0" encoding="utf-8"?>
<p:tagLst xmlns:a="http://schemas.openxmlformats.org/drawingml/2006/main" xmlns:r="http://schemas.openxmlformats.org/officeDocument/2006/relationships" xmlns:p="http://schemas.openxmlformats.org/presentationml/2006/main">
  <p:tag name="DVSECTIONID" val="POBzeJyjqYknZjnBuGUiU3"/>
</p:tagLst>
</file>

<file path=ppt/tags/tag96.xml><?xml version="1.0" encoding="utf-8"?>
<p:tagLst xmlns:a="http://schemas.openxmlformats.org/drawingml/2006/main" xmlns:r="http://schemas.openxmlformats.org/officeDocument/2006/relationships" xmlns:p="http://schemas.openxmlformats.org/presentationml/2006/main">
  <p:tag name="DVSHAPEID" val="yuDYYLApCRjFiN5SKkGJyU"/>
</p:tagLst>
</file>

<file path=ppt/tags/tag97.xml><?xml version="1.0" encoding="utf-8"?>
<p:tagLst xmlns:a="http://schemas.openxmlformats.org/drawingml/2006/main" xmlns:r="http://schemas.openxmlformats.org/officeDocument/2006/relationships" xmlns:p="http://schemas.openxmlformats.org/presentationml/2006/main">
  <p:tag name="DVSHAPEID" val="Guao2ZVCxq3DfEH8ydMYlI"/>
</p:tagLst>
</file>

<file path=ppt/tags/tag98.xml><?xml version="1.0" encoding="utf-8"?>
<p:tagLst xmlns:a="http://schemas.openxmlformats.org/drawingml/2006/main" xmlns:r="http://schemas.openxmlformats.org/officeDocument/2006/relationships" xmlns:p="http://schemas.openxmlformats.org/presentationml/2006/main">
  <p:tag name="DVSECTIONID" val="Xh2zL647FfLWB9G7ixeHjs"/>
</p:tagLst>
</file>

<file path=ppt/tags/tag99.xml><?xml version="1.0" encoding="utf-8"?>
<p:tagLst xmlns:a="http://schemas.openxmlformats.org/drawingml/2006/main" xmlns:r="http://schemas.openxmlformats.org/officeDocument/2006/relationships" xmlns:p="http://schemas.openxmlformats.org/presentationml/2006/main">
  <p:tag name="DVSHAPEID" val="d7rzrPGtPbeJ46EQ63bvq9"/>
</p:tagLst>
</file>

<file path=ppt/theme/theme1.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25400">
          <a:solidFill>
            <a:schemeClr val="tx1"/>
          </a:solidFill>
          <a:miter lim="800000"/>
          <a:headEnd/>
          <a:tailEnd/>
        </a:ln>
      </a:spPr>
      <a:bodyPr wrap="square" rtlCol="0">
        <a:no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2962</TotalTime>
  <Words>1446</Words>
  <Application>Microsoft Office PowerPoint</Application>
  <PresentationFormat>Widescreen</PresentationFormat>
  <Paragraphs>466</Paragraphs>
  <Slides>47</Slides>
  <Notes>18</Notes>
  <HiddenSlides>0</HiddenSlides>
  <MMClips>1</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3</vt:i4>
      </vt:variant>
      <vt:variant>
        <vt:lpstr>Slide Titles</vt:lpstr>
      </vt:variant>
      <vt:variant>
        <vt:i4>47</vt:i4>
      </vt:variant>
    </vt:vector>
  </HeadingPairs>
  <TitlesOfParts>
    <vt:vector size="64" baseType="lpstr">
      <vt:lpstr>Aharoni</vt:lpstr>
      <vt:lpstr>Arial</vt:lpstr>
      <vt:lpstr>Arial Black</vt:lpstr>
      <vt:lpstr>Calibri</vt:lpstr>
      <vt:lpstr>Cambria Math</vt:lpstr>
      <vt:lpstr>Comic Sans MS</vt:lpstr>
      <vt:lpstr>inherit</vt:lpstr>
      <vt:lpstr>Segoe UI</vt:lpstr>
      <vt:lpstr>Times</vt:lpstr>
      <vt:lpstr>Times New Roman</vt:lpstr>
      <vt:lpstr>Univers Condensed</vt:lpstr>
      <vt:lpstr>27_Blank</vt:lpstr>
      <vt:lpstr>Default Design</vt:lpstr>
      <vt:lpstr>1_Default Design</vt:lpstr>
      <vt:lpstr>Slide</vt:lpstr>
      <vt:lpstr>Graph</vt:lpstr>
      <vt:lpstr>Equation</vt:lpstr>
      <vt:lpstr>PowerPoint Presentation</vt:lpstr>
      <vt:lpstr>PowerPoint Presentation</vt:lpstr>
      <vt:lpstr>Natural nano-valves for atomic control of biological function</vt:lpstr>
      <vt:lpstr>PowerPoint Presentation</vt:lpstr>
      <vt:lpstr>PowerPoint Presentation</vt:lpstr>
      <vt:lpstr>PowerPoint Presentation</vt:lpstr>
      <vt:lpstr>PowerPoint Presentation</vt:lpstr>
      <vt:lpstr>PowerPoint Presentation</vt:lpstr>
      <vt:lpstr>Crowded Active Sites are 18.9 M  acid and base groups in 573 enzymes assuming all are ionized fully</vt:lpstr>
      <vt:lpstr>PowerPoint Presentation</vt:lpstr>
      <vt:lpstr>PowerPoint Presentation</vt:lpstr>
      <vt:lpstr>Thousands  of  Molecular Biologists  Study Channels  every day, One protein molecule at a time This number is not an exaggeration. We have sold &gt;10,000 AxoPatch amplifiers</vt:lpstr>
      <vt:lpstr>PowerPoint Presentation</vt:lpstr>
      <vt:lpstr>Valves Control Flow</vt:lpstr>
      <vt:lpstr>PowerPoint Presentation</vt:lpstr>
      <vt:lpstr>Poisson Fermi Approach to Ion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Eisenberg</dc:creator>
  <cp:lastModifiedBy>Robert Eisenberg</cp:lastModifiedBy>
  <cp:revision>81</cp:revision>
  <dcterms:created xsi:type="dcterms:W3CDTF">2019-10-16T12:48:31Z</dcterms:created>
  <dcterms:modified xsi:type="dcterms:W3CDTF">2019-10-18T18:23:11Z</dcterms:modified>
</cp:coreProperties>
</file>